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62" r:id="rId3"/>
    <p:sldId id="315" r:id="rId4"/>
    <p:sldId id="267" r:id="rId5"/>
    <p:sldId id="275" r:id="rId6"/>
    <p:sldId id="317" r:id="rId7"/>
    <p:sldId id="309" r:id="rId8"/>
    <p:sldId id="316" r:id="rId9"/>
    <p:sldId id="280" r:id="rId10"/>
    <p:sldId id="310" r:id="rId11"/>
    <p:sldId id="286" r:id="rId12"/>
    <p:sldId id="289" r:id="rId13"/>
    <p:sldId id="290" r:id="rId14"/>
    <p:sldId id="293" r:id="rId15"/>
    <p:sldId id="311" r:id="rId16"/>
    <p:sldId id="295" r:id="rId17"/>
    <p:sldId id="296" r:id="rId18"/>
    <p:sldId id="263" r:id="rId19"/>
    <p:sldId id="305" r:id="rId20"/>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76508" autoAdjust="0"/>
  </p:normalViewPr>
  <p:slideViewPr>
    <p:cSldViewPr snapToGrid="0">
      <p:cViewPr varScale="1">
        <p:scale>
          <a:sx n="62" d="100"/>
          <a:sy n="62" d="100"/>
        </p:scale>
        <p:origin x="133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3CBE0441-1245-491F-A566-3CAFECCCA0FB}" type="datetimeFigureOut">
              <a:rPr lang="en-US" smtClean="0"/>
              <a:t>11/11/2020</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B2F034A7-B8ED-48FF-A7CB-9CCAD8E93E18}" type="slidenum">
              <a:rPr lang="en-US" smtClean="0"/>
              <a:t>‹#›</a:t>
            </a:fld>
            <a:endParaRPr lang="en-US"/>
          </a:p>
        </p:txBody>
      </p:sp>
    </p:spTree>
    <p:extLst>
      <p:ext uri="{BB962C8B-B14F-4D97-AF65-F5344CB8AC3E}">
        <p14:creationId xmlns:p14="http://schemas.microsoft.com/office/powerpoint/2010/main" val="29036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PRESENTER NOTES: Your training presentation of this material will be far more effective if you will add illustrative stories like a </a:t>
            </a:r>
            <a:r>
              <a:rPr lang="en-US" sz="1200" b="1" i="1" u="none" strike="noStrike" kern="1200" baseline="0" dirty="0">
                <a:solidFill>
                  <a:schemeClr val="tx1"/>
                </a:solidFill>
                <a:latin typeface="+mn-lt"/>
                <a:ea typeface="+mn-ea"/>
                <a:cs typeface="+mn-cs"/>
              </a:rPr>
              <a:t>Weekend to Remember </a:t>
            </a:r>
            <a:r>
              <a:rPr lang="en-US" sz="1200" b="1" i="0" u="none" strike="noStrike" kern="1200" baseline="0" dirty="0">
                <a:solidFill>
                  <a:schemeClr val="tx1"/>
                </a:solidFill>
                <a:latin typeface="+mn-lt"/>
                <a:ea typeface="+mn-ea"/>
                <a:cs typeface="+mn-cs"/>
              </a:rPr>
              <a:t>speaker does. Jesus told story after story. Stories touch people’s hearts and are memorable. (i.e. Who can forget the parable of the Good Samaritan?) The best stories are personal – even with the mistakes that are made, and the lessons learned. But stories can also be taken directly from the Bible or the experience of another couple. Stories need to be short and rehearsed beforehand. Jesus’ Good Samaritan parable is 179 words. Jesus never told a story longer than 500 words. More words are likely to bore your audience.</a:t>
            </a:r>
            <a:endParaRPr lang="en-US" dirty="0"/>
          </a:p>
        </p:txBody>
      </p:sp>
      <p:sp>
        <p:nvSpPr>
          <p:cNvPr id="4" name="Slide Number Placeholder 3"/>
          <p:cNvSpPr>
            <a:spLocks noGrp="1"/>
          </p:cNvSpPr>
          <p:nvPr>
            <p:ph type="sldNum" sz="quarter" idx="5"/>
          </p:nvPr>
        </p:nvSpPr>
        <p:spPr/>
        <p:txBody>
          <a:bodyPr/>
          <a:lstStyle/>
          <a:p>
            <a:fld id="{B2F034A7-B8ED-48FF-A7CB-9CCAD8E93E18}" type="slidenum">
              <a:rPr lang="en-US" smtClean="0"/>
              <a:t>1</a:t>
            </a:fld>
            <a:endParaRPr lang="en-US"/>
          </a:p>
        </p:txBody>
      </p:sp>
    </p:spTree>
    <p:extLst>
      <p:ext uri="{BB962C8B-B14F-4D97-AF65-F5344CB8AC3E}">
        <p14:creationId xmlns:p14="http://schemas.microsoft.com/office/powerpoint/2010/main" val="228326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Century Gothic" panose="020B0502020202020204" pitchFamily="34" charset="0"/>
              </a:rPr>
              <a:t>SCRIPT:</a:t>
            </a:r>
            <a:r>
              <a:rPr lang="en-US" sz="1200" dirty="0">
                <a:latin typeface="Century Gothic" panose="020B0502020202020204" pitchFamily="34" charset="0"/>
              </a:rPr>
              <a:t> </a:t>
            </a:r>
            <a:r>
              <a:rPr lang="en-US" sz="1200" i="1" dirty="0">
                <a:latin typeface="Century Gothic" panose="020B0502020202020204" pitchFamily="34" charset="0"/>
              </a:rPr>
              <a:t>FamilyLife Global has several training manuals available as free downloads on their website, www.familylifeglobal.com. </a:t>
            </a:r>
            <a:endParaRPr lang="en-US" i="1" dirty="0"/>
          </a:p>
        </p:txBody>
      </p:sp>
      <p:sp>
        <p:nvSpPr>
          <p:cNvPr id="4" name="Slide Number Placeholder 3"/>
          <p:cNvSpPr>
            <a:spLocks noGrp="1"/>
          </p:cNvSpPr>
          <p:nvPr>
            <p:ph type="sldNum" sz="quarter" idx="5"/>
          </p:nvPr>
        </p:nvSpPr>
        <p:spPr/>
        <p:txBody>
          <a:bodyPr/>
          <a:lstStyle/>
          <a:p>
            <a:fld id="{B2F034A7-B8ED-48FF-A7CB-9CCAD8E93E18}" type="slidenum">
              <a:rPr lang="en-US" smtClean="0"/>
              <a:t>18</a:t>
            </a:fld>
            <a:endParaRPr lang="en-US"/>
          </a:p>
        </p:txBody>
      </p:sp>
    </p:spTree>
    <p:extLst>
      <p:ext uri="{BB962C8B-B14F-4D97-AF65-F5344CB8AC3E}">
        <p14:creationId xmlns:p14="http://schemas.microsoft.com/office/powerpoint/2010/main" val="115562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F034A7-B8ED-48FF-A7CB-9CCAD8E93E18}" type="slidenum">
              <a:rPr lang="en-US" smtClean="0"/>
              <a:t>19</a:t>
            </a:fld>
            <a:endParaRPr lang="en-US"/>
          </a:p>
        </p:txBody>
      </p:sp>
    </p:spTree>
    <p:extLst>
      <p:ext uri="{BB962C8B-B14F-4D97-AF65-F5344CB8AC3E}">
        <p14:creationId xmlns:p14="http://schemas.microsoft.com/office/powerpoint/2010/main" val="2586500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Century Gothic" panose="020B0502020202020204" pitchFamily="34" charset="0"/>
              </a:rPr>
              <a:t>PRESENTER NOTES</a:t>
            </a:r>
            <a:r>
              <a:rPr lang="en-US" sz="1200" b="1" dirty="0">
                <a:latin typeface="Century Gothic" panose="020B0502020202020204" pitchFamily="34" charset="0"/>
              </a:rPr>
              <a:t>: Take some time to explain this circle. </a:t>
            </a:r>
          </a:p>
          <a:p>
            <a:endParaRPr lang="en-US" sz="1200" dirty="0">
              <a:latin typeface="Century Gothic" panose="020B0502020202020204" pitchFamily="34" charset="0"/>
            </a:endParaRPr>
          </a:p>
          <a:p>
            <a:r>
              <a:rPr lang="en-US" sz="1200" b="1" u="sng" dirty="0">
                <a:latin typeface="Century Gothic" panose="020B0502020202020204" pitchFamily="34" charset="0"/>
              </a:rPr>
              <a:t>SCRIPT:</a:t>
            </a:r>
            <a:r>
              <a:rPr lang="en-US" sz="1200" dirty="0">
                <a:latin typeface="Century Gothic" panose="020B0502020202020204" pitchFamily="34" charset="0"/>
              </a:rPr>
              <a:t> “</a:t>
            </a:r>
            <a:r>
              <a:rPr lang="en-US" sz="1200" i="1" dirty="0">
                <a:latin typeface="Century Gothic" panose="020B0502020202020204" pitchFamily="34" charset="0"/>
              </a:rPr>
              <a:t>This circle is an ongoing process involving all three of FamilyLife’s key ministry elements.  Events.  Small Groups.  Training. Together the elements </a:t>
            </a:r>
            <a:r>
              <a:rPr lang="en-US" sz="1200" i="1" u="sng" dirty="0">
                <a:latin typeface="Century Gothic" panose="020B0502020202020204" pitchFamily="34" charset="0"/>
              </a:rPr>
              <a:t>support </a:t>
            </a:r>
            <a:r>
              <a:rPr lang="en-US" sz="1200" i="1" dirty="0">
                <a:latin typeface="Century Gothic" panose="020B0502020202020204" pitchFamily="34" charset="0"/>
              </a:rPr>
              <a:t>each other and give volunteers confidence that FamilyLife has a proven plan that has been effective over the years.  </a:t>
            </a:r>
          </a:p>
          <a:p>
            <a:endParaRPr lang="en-US" sz="1200" i="1" dirty="0">
              <a:latin typeface="Century Gothic" panose="020B0502020202020204" pitchFamily="34" charset="0"/>
            </a:endParaRPr>
          </a:p>
          <a:p>
            <a:r>
              <a:rPr lang="en-US" sz="1200" i="1" dirty="0">
                <a:latin typeface="Century Gothic" panose="020B0502020202020204" pitchFamily="34" charset="0"/>
              </a:rPr>
              <a:t>As a movement develops the cycle can revolve faster and faster as well as grow bigger and bigger. </a:t>
            </a:r>
            <a:r>
              <a:rPr lang="en-US" sz="1200" b="1" i="1" dirty="0">
                <a:latin typeface="Century Gothic" panose="020B0502020202020204" pitchFamily="34" charset="0"/>
              </a:rPr>
              <a:t>AND</a:t>
            </a:r>
            <a:r>
              <a:rPr lang="en-US" sz="1200" i="1" dirty="0">
                <a:latin typeface="Century Gothic" panose="020B0502020202020204" pitchFamily="34" charset="0"/>
              </a:rPr>
              <a:t> the beauty of the cycle is that people can enter the cycle at any element and can move in either direction.</a:t>
            </a:r>
          </a:p>
          <a:p>
            <a:endParaRPr lang="en-US" dirty="0"/>
          </a:p>
        </p:txBody>
      </p:sp>
      <p:sp>
        <p:nvSpPr>
          <p:cNvPr id="4" name="Slide Number Placeholder 3"/>
          <p:cNvSpPr>
            <a:spLocks noGrp="1"/>
          </p:cNvSpPr>
          <p:nvPr>
            <p:ph type="sldNum" sz="quarter" idx="10"/>
          </p:nvPr>
        </p:nvSpPr>
        <p:spPr/>
        <p:txBody>
          <a:bodyPr/>
          <a:lstStyle/>
          <a:p>
            <a:fld id="{B2F034A7-B8ED-48FF-A7CB-9CCAD8E93E18}" type="slidenum">
              <a:rPr lang="en-US" smtClean="0"/>
              <a:t>4</a:t>
            </a:fld>
            <a:endParaRPr lang="en-US"/>
          </a:p>
        </p:txBody>
      </p:sp>
    </p:spTree>
    <p:extLst>
      <p:ext uri="{BB962C8B-B14F-4D97-AF65-F5344CB8AC3E}">
        <p14:creationId xmlns:p14="http://schemas.microsoft.com/office/powerpoint/2010/main" val="140571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F034A7-B8ED-48FF-A7CB-9CCAD8E93E18}" type="slidenum">
              <a:rPr lang="en-US" smtClean="0"/>
              <a:t>7</a:t>
            </a:fld>
            <a:endParaRPr lang="en-US"/>
          </a:p>
        </p:txBody>
      </p:sp>
    </p:spTree>
    <p:extLst>
      <p:ext uri="{BB962C8B-B14F-4D97-AF65-F5344CB8AC3E}">
        <p14:creationId xmlns:p14="http://schemas.microsoft.com/office/powerpoint/2010/main" val="401524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F034A7-B8ED-48FF-A7CB-9CCAD8E93E18}" type="slidenum">
              <a:rPr lang="en-US" smtClean="0"/>
              <a:t>10</a:t>
            </a:fld>
            <a:endParaRPr lang="en-US"/>
          </a:p>
        </p:txBody>
      </p:sp>
    </p:spTree>
    <p:extLst>
      <p:ext uri="{BB962C8B-B14F-4D97-AF65-F5344CB8AC3E}">
        <p14:creationId xmlns:p14="http://schemas.microsoft.com/office/powerpoint/2010/main" val="388503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tx1"/>
                </a:solidFill>
              </a:rPr>
              <a:t>SCRIPT</a:t>
            </a:r>
            <a:r>
              <a:rPr lang="en-US" sz="1200" dirty="0">
                <a:solidFill>
                  <a:schemeClr val="tx1"/>
                </a:solidFill>
              </a:rPr>
              <a:t>:</a:t>
            </a:r>
          </a:p>
          <a:p>
            <a:r>
              <a:rPr lang="en-US" sz="1200" dirty="0">
                <a:solidFill>
                  <a:schemeClr val="tx1"/>
                </a:solidFill>
              </a:rPr>
              <a:t>“</a:t>
            </a:r>
            <a:r>
              <a:rPr lang="en-US" sz="1200" i="1" dirty="0">
                <a:solidFill>
                  <a:schemeClr val="tx1"/>
                </a:solidFill>
              </a:rPr>
              <a:t>T</a:t>
            </a:r>
            <a:r>
              <a:rPr lang="en-US" sz="1200" i="1" dirty="0">
                <a:solidFill>
                  <a:schemeClr val="tx1"/>
                </a:solidFill>
                <a:ea typeface="Times" panose="02020603050405020304" pitchFamily="18" charset="0"/>
                <a:cs typeface="Times New Roman" panose="02020603050405020304" pitchFamily="18" charset="0"/>
              </a:rPr>
              <a:t>he end of a small group may even be part of God’s plan.  Jesus said, “</a:t>
            </a:r>
            <a:r>
              <a:rPr lang="en-US" sz="1200" dirty="0">
                <a:solidFill>
                  <a:schemeClr val="tx1"/>
                </a:solidFill>
                <a:ea typeface="Times" panose="02020603050405020304" pitchFamily="18" charset="0"/>
                <a:cs typeface="Times New Roman" panose="02020603050405020304" pitchFamily="18" charset="0"/>
              </a:rPr>
              <a:t>Unless a grain of wheat falls into the earth and dies, it remains by itself alone, but if it dies, it bears much fruit</a:t>
            </a:r>
            <a:r>
              <a:rPr lang="en-US" sz="1200" i="1" dirty="0">
                <a:solidFill>
                  <a:schemeClr val="tx1"/>
                </a:solidFill>
                <a:ea typeface="Times" panose="02020603050405020304" pitchFamily="18" charset="0"/>
                <a:cs typeface="Times New Roman" panose="02020603050405020304" pitchFamily="18" charset="0"/>
              </a:rPr>
              <a:t>” </a:t>
            </a:r>
            <a:r>
              <a:rPr lang="en-US" sz="1200" dirty="0">
                <a:solidFill>
                  <a:schemeClr val="tx1"/>
                </a:solidFill>
                <a:ea typeface="Times" panose="02020603050405020304" pitchFamily="18" charset="0"/>
                <a:cs typeface="Times New Roman" panose="02020603050405020304" pitchFamily="18" charset="0"/>
              </a:rPr>
              <a:t>(John 12:24).</a:t>
            </a:r>
          </a:p>
          <a:p>
            <a:endParaRPr lang="en-US" sz="1200" dirty="0">
              <a:solidFill>
                <a:schemeClr val="tx1"/>
              </a:solidFill>
              <a:ea typeface="Times" panose="02020603050405020304" pitchFamily="18" charset="0"/>
              <a:cs typeface="Times New Roman" panose="02020603050405020304" pitchFamily="18" charset="0"/>
            </a:endParaRPr>
          </a:p>
          <a:p>
            <a:r>
              <a:rPr lang="en-US" sz="1200" i="1" dirty="0">
                <a:solidFill>
                  <a:schemeClr val="tx1"/>
                </a:solidFill>
                <a:ea typeface="Times" panose="02020603050405020304" pitchFamily="18" charset="0"/>
                <a:cs typeface="Times New Roman" panose="02020603050405020304" pitchFamily="18" charset="0"/>
              </a:rPr>
              <a:t>Most small groups end </a:t>
            </a:r>
            <a:r>
              <a:rPr lang="en-US" sz="1200" b="1" i="1" dirty="0">
                <a:solidFill>
                  <a:schemeClr val="tx1"/>
                </a:solidFill>
                <a:ea typeface="Times" panose="02020603050405020304" pitchFamily="18" charset="0"/>
                <a:cs typeface="Times New Roman" panose="02020603050405020304" pitchFamily="18" charset="0"/>
              </a:rPr>
              <a:t>before</a:t>
            </a:r>
            <a:r>
              <a:rPr lang="en-US" sz="1200" i="1" dirty="0">
                <a:solidFill>
                  <a:schemeClr val="tx1"/>
                </a:solidFill>
                <a:ea typeface="Times" panose="02020603050405020304" pitchFamily="18" charset="0"/>
                <a:cs typeface="Times New Roman" panose="02020603050405020304" pitchFamily="18" charset="0"/>
              </a:rPr>
              <a:t> they multiply.  The reason is that couples normally come to a group with needs.  Once that need is met, they may lose interest.  Later when new needs surface they may start their own group; even years afterward.  And that’s okay.   We never encourage groups to end. But when they do, we look forward to seeing who may emerge as future leaders from that group. </a:t>
            </a:r>
            <a:r>
              <a:rPr lang="en-US" sz="1200" dirty="0">
                <a:solidFill>
                  <a:schemeClr val="tx1"/>
                </a:solidFill>
                <a:ea typeface="Times" panose="02020603050405020304" pitchFamily="18" charset="0"/>
                <a:cs typeface="Times New Roman" panose="02020603050405020304" pitchFamily="18" charset="0"/>
              </a:rPr>
              <a:t>(</a:t>
            </a:r>
            <a:r>
              <a:rPr lang="en-US" sz="1200" dirty="0">
                <a:solidFill>
                  <a:schemeClr val="tx1"/>
                </a:solidFill>
              </a:rPr>
              <a:t>Small Group Manual p </a:t>
            </a:r>
            <a:r>
              <a:rPr lang="en-US" sz="1200" dirty="0">
                <a:solidFill>
                  <a:schemeClr val="tx1"/>
                </a:solidFill>
                <a:ea typeface="Times" panose="02020603050405020304" pitchFamily="18" charset="0"/>
                <a:cs typeface="Times New Roman" panose="02020603050405020304" pitchFamily="18" charset="0"/>
              </a:rPr>
              <a:t>48).</a:t>
            </a:r>
          </a:p>
          <a:p>
            <a:r>
              <a:rPr lang="en-US" sz="1200" i="1" dirty="0">
                <a:solidFill>
                  <a:schemeClr val="tx1"/>
                </a:solidFill>
              </a:rPr>
              <a:t>Active multiplication of small groups looks like bubbling oatmeal</a:t>
            </a:r>
            <a:r>
              <a:rPr lang="en-US" sz="1200" dirty="0">
                <a:solidFill>
                  <a:schemeClr val="tx1"/>
                </a:solidFill>
              </a:rPr>
              <a:t>.  (SGM p 50)”   READ the story </a:t>
            </a:r>
          </a:p>
          <a:p>
            <a:pPr marL="297209" indent="-297209">
              <a:buFont typeface="Arial" panose="020B0604020202020204" pitchFamily="34" charset="0"/>
              <a:buChar char="•"/>
            </a:pPr>
            <a:endParaRPr lang="en-US" sz="1200" dirty="0">
              <a:solidFill>
                <a:schemeClr val="tx1"/>
              </a:solidFill>
            </a:endParaRPr>
          </a:p>
          <a:p>
            <a:r>
              <a:rPr lang="en-US" sz="1200" i="1" dirty="0">
                <a:solidFill>
                  <a:schemeClr val="tx1"/>
                </a:solidFill>
                <a:cs typeface="Times New Roman" panose="02020603050405020304" pitchFamily="18" charset="0"/>
              </a:rPr>
              <a:t>Organic ministry growth may look VERY different from what you might expect.  Be patient with your group members.  Stay engaged in their lives. Trust that the Spirit of God WILL accomplish HIS purpose.</a:t>
            </a:r>
          </a:p>
          <a:p>
            <a:pPr marL="158750" indent="0">
              <a:buNone/>
            </a:pPr>
            <a:endParaRPr lang="en-US" dirty="0"/>
          </a:p>
          <a:p>
            <a:pPr marL="15875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B2F034A7-B8ED-48FF-A7CB-9CCAD8E93E18}" type="slidenum">
              <a:rPr lang="en-US" smtClean="0"/>
              <a:t>12</a:t>
            </a:fld>
            <a:endParaRPr lang="en-US"/>
          </a:p>
        </p:txBody>
      </p:sp>
    </p:spTree>
    <p:extLst>
      <p:ext uri="{BB962C8B-B14F-4D97-AF65-F5344CB8AC3E}">
        <p14:creationId xmlns:p14="http://schemas.microsoft.com/office/powerpoint/2010/main" val="420988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tx1"/>
                </a:solidFill>
              </a:rPr>
              <a:t>Script:</a:t>
            </a:r>
          </a:p>
          <a:p>
            <a:r>
              <a:rPr lang="en-US" sz="1200" i="1" dirty="0">
                <a:solidFill>
                  <a:schemeClr val="tx1"/>
                </a:solidFill>
              </a:rPr>
              <a:t>“We’ve been talking about Trusting God for Multiplication.  How do we accelerate multiplication?</a:t>
            </a:r>
          </a:p>
          <a:p>
            <a:endParaRPr lang="en-US" sz="1200" i="1" dirty="0">
              <a:solidFill>
                <a:schemeClr val="tx1"/>
              </a:solidFill>
            </a:endParaRPr>
          </a:p>
          <a:p>
            <a:r>
              <a:rPr lang="en-US" sz="1200" i="1" dirty="0">
                <a:solidFill>
                  <a:schemeClr val="tx1"/>
                </a:solidFill>
              </a:rPr>
              <a:t>Your community’s catalytic event, say FamilyLife’s Weekend to Remember Getaway for example, can help create new groups.</a:t>
            </a:r>
          </a:p>
          <a:p>
            <a:r>
              <a:rPr lang="en-US" sz="1200" i="1" dirty="0">
                <a:solidFill>
                  <a:schemeClr val="tx1"/>
                </a:solidFill>
              </a:rPr>
              <a:t>However, consider a minimal-commitment exposure event.  They are much easier for local leaders to organize and conduct.  They give new couples a taste of the powerful principles and resources that FamilyLife offers.  </a:t>
            </a:r>
            <a:r>
              <a:rPr lang="en-US" sz="1200" b="1" i="1" dirty="0">
                <a:solidFill>
                  <a:schemeClr val="tx1"/>
                </a:solidFill>
              </a:rPr>
              <a:t>Exposure events </a:t>
            </a:r>
            <a:r>
              <a:rPr lang="en-US" sz="1200" i="1" dirty="0">
                <a:solidFill>
                  <a:schemeClr val="tx1"/>
                </a:solidFill>
              </a:rPr>
              <a:t>can also effectively promote attendance at a future larger Catalytic event like a Getaway.”</a:t>
            </a:r>
          </a:p>
          <a:p>
            <a:endParaRPr lang="en-US" dirty="0"/>
          </a:p>
        </p:txBody>
      </p:sp>
      <p:sp>
        <p:nvSpPr>
          <p:cNvPr id="4" name="Slide Number Placeholder 3"/>
          <p:cNvSpPr>
            <a:spLocks noGrp="1"/>
          </p:cNvSpPr>
          <p:nvPr>
            <p:ph type="sldNum" sz="quarter" idx="5"/>
          </p:nvPr>
        </p:nvSpPr>
        <p:spPr/>
        <p:txBody>
          <a:bodyPr/>
          <a:lstStyle/>
          <a:p>
            <a:fld id="{B2F034A7-B8ED-48FF-A7CB-9CCAD8E93E18}" type="slidenum">
              <a:rPr lang="en-US" smtClean="0"/>
              <a:t>13</a:t>
            </a:fld>
            <a:endParaRPr lang="en-US"/>
          </a:p>
        </p:txBody>
      </p:sp>
    </p:spTree>
    <p:extLst>
      <p:ext uri="{BB962C8B-B14F-4D97-AF65-F5344CB8AC3E}">
        <p14:creationId xmlns:p14="http://schemas.microsoft.com/office/powerpoint/2010/main" val="959125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F034A7-B8ED-48FF-A7CB-9CCAD8E93E18}" type="slidenum">
              <a:rPr lang="en-US" smtClean="0"/>
              <a:t>14</a:t>
            </a:fld>
            <a:endParaRPr lang="en-US"/>
          </a:p>
        </p:txBody>
      </p:sp>
    </p:spTree>
    <p:extLst>
      <p:ext uri="{BB962C8B-B14F-4D97-AF65-F5344CB8AC3E}">
        <p14:creationId xmlns:p14="http://schemas.microsoft.com/office/powerpoint/2010/main" val="71620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F034A7-B8ED-48FF-A7CB-9CCAD8E93E18}" type="slidenum">
              <a:rPr lang="en-US" smtClean="0"/>
              <a:t>15</a:t>
            </a:fld>
            <a:endParaRPr lang="en-US"/>
          </a:p>
        </p:txBody>
      </p:sp>
    </p:spTree>
    <p:extLst>
      <p:ext uri="{BB962C8B-B14F-4D97-AF65-F5344CB8AC3E}">
        <p14:creationId xmlns:p14="http://schemas.microsoft.com/office/powerpoint/2010/main" val="145613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latin typeface="Century Gothic" panose="020B0502020202020204" pitchFamily="34" charset="0"/>
              </a:rPr>
              <a:t>PRESENTER NOTES: Use this if you like. It demonstrates the potential of just one couple. You can also insert another couple or example that you are familiar with.</a:t>
            </a:r>
          </a:p>
          <a:p>
            <a:endParaRPr lang="en-US" sz="1200" b="1" i="0" u="none" strike="noStrike" baseline="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latin typeface="Century Gothic" panose="020B0502020202020204" pitchFamily="34" charset="0"/>
              </a:rPr>
              <a:t>SCRIPT:</a:t>
            </a:r>
            <a:r>
              <a:rPr lang="en-US" sz="1200" dirty="0">
                <a:latin typeface="Century Gothic" panose="020B0502020202020204" pitchFamily="34" charset="0"/>
              </a:rPr>
              <a:t> </a:t>
            </a:r>
            <a:r>
              <a:rPr lang="en-US" sz="1200" i="1" kern="1200" dirty="0">
                <a:latin typeface="Century Gothic" panose="020B0502020202020204" pitchFamily="34" charset="0"/>
              </a:rPr>
              <a:t>“</a:t>
            </a:r>
            <a:r>
              <a:rPr lang="en-US" sz="1200" b="0" i="1" u="sng" kern="1200" dirty="0">
                <a:latin typeface="Century Gothic" panose="020B0502020202020204" pitchFamily="34" charset="0"/>
              </a:rPr>
              <a:t>YOU </a:t>
            </a:r>
            <a:r>
              <a:rPr lang="en-US" sz="1200" b="1" i="1" u="sng" kern="1200" dirty="0">
                <a:latin typeface="Century Gothic" panose="020B0502020202020204" pitchFamily="34" charset="0"/>
              </a:rPr>
              <a:t>CAN</a:t>
            </a:r>
            <a:r>
              <a:rPr lang="en-US" sz="1200" i="1" kern="1200" dirty="0">
                <a:latin typeface="Century Gothic" panose="020B0502020202020204" pitchFamily="34" charset="0"/>
              </a:rPr>
              <a:t> Make a Difference as a Couple!   </a:t>
            </a:r>
            <a:r>
              <a:rPr kumimoji="0" lang="en-US" sz="1200" b="0" i="1" u="none" strike="noStrike" kern="1200" cap="none" spc="0" normalizeH="0" baseline="0" noProof="0" dirty="0">
                <a:ln>
                  <a:noFill/>
                </a:ln>
                <a:effectLst/>
                <a:uLnTx/>
                <a:uFillTx/>
                <a:latin typeface="Century Gothic" panose="020B0502020202020204" pitchFamily="34" charset="0"/>
              </a:rPr>
              <a:t>One key couple and about 250 volunteers led nearly 20,000 people to participate in a highly evangelistic FamilyLife Local Ministry.</a:t>
            </a:r>
            <a:r>
              <a:rPr lang="en-US" sz="1200" i="1" kern="1200" dirty="0">
                <a:latin typeface="Century Gothic" panose="020B0502020202020204" pitchFamily="34" charset="0"/>
              </a:rPr>
              <a:t>”  </a:t>
            </a:r>
          </a:p>
          <a:p>
            <a:endParaRPr lang="en-US" dirty="0"/>
          </a:p>
        </p:txBody>
      </p:sp>
      <p:sp>
        <p:nvSpPr>
          <p:cNvPr id="4" name="Slide Number Placeholder 3"/>
          <p:cNvSpPr>
            <a:spLocks noGrp="1"/>
          </p:cNvSpPr>
          <p:nvPr>
            <p:ph type="sldNum" sz="quarter" idx="5"/>
          </p:nvPr>
        </p:nvSpPr>
        <p:spPr/>
        <p:txBody>
          <a:bodyPr/>
          <a:lstStyle/>
          <a:p>
            <a:fld id="{B2F034A7-B8ED-48FF-A7CB-9CCAD8E93E18}" type="slidenum">
              <a:rPr lang="en-US" smtClean="0"/>
              <a:t>16</a:t>
            </a:fld>
            <a:endParaRPr lang="en-US"/>
          </a:p>
        </p:txBody>
      </p:sp>
    </p:spTree>
    <p:extLst>
      <p:ext uri="{BB962C8B-B14F-4D97-AF65-F5344CB8AC3E}">
        <p14:creationId xmlns:p14="http://schemas.microsoft.com/office/powerpoint/2010/main" val="98923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rgbClr val="8B8F8E"/>
              </a:buClr>
              <a:buSzPct val="100000"/>
              <a:buFont typeface="Arial"/>
              <a:buChar char="•"/>
              <a:defRPr sz="2800" b="0" i="0" u="none" strike="noStrike" cap="none">
                <a:solidFill>
                  <a:srgbClr val="8B8F8E"/>
                </a:solidFill>
                <a:latin typeface="Roboto Light"/>
                <a:ea typeface="Roboto Light"/>
                <a:cs typeface="Roboto Light"/>
                <a:sym typeface="Roboto Light"/>
              </a:defRPr>
            </a:lvl1pPr>
            <a:lvl2pPr marL="685800" marR="0" lvl="1" indent="-76200" algn="l" rtl="0">
              <a:lnSpc>
                <a:spcPct val="90000"/>
              </a:lnSpc>
              <a:spcBef>
                <a:spcPts val="500"/>
              </a:spcBef>
              <a:buClr>
                <a:srgbClr val="84C87E"/>
              </a:buClr>
              <a:buSzPct val="100000"/>
              <a:buFont typeface="Arial"/>
              <a:buChar char="•"/>
              <a:defRPr sz="2400" b="0" i="0" u="none" strike="noStrike" cap="none">
                <a:solidFill>
                  <a:srgbClr val="84C87E"/>
                </a:solidFill>
                <a:latin typeface="Roboto Light"/>
                <a:ea typeface="Roboto Light"/>
                <a:cs typeface="Roboto Light"/>
                <a:sym typeface="Roboto Light"/>
              </a:defRPr>
            </a:lvl2pPr>
            <a:lvl3pPr marL="1143000" marR="0" lvl="2" indent="-101600" algn="l" rtl="0">
              <a:lnSpc>
                <a:spcPct val="90000"/>
              </a:lnSpc>
              <a:spcBef>
                <a:spcPts val="500"/>
              </a:spcBef>
              <a:buClr>
                <a:srgbClr val="7AB5C7"/>
              </a:buClr>
              <a:buSzPct val="100000"/>
              <a:buFont typeface="Arial"/>
              <a:buChar char="•"/>
              <a:defRPr sz="2000" b="0" i="0" u="none" strike="noStrike" cap="none">
                <a:solidFill>
                  <a:srgbClr val="7AB5C7"/>
                </a:solidFill>
                <a:latin typeface="Roboto Light"/>
                <a:ea typeface="Roboto Light"/>
                <a:cs typeface="Roboto Light"/>
                <a:sym typeface="Roboto Light"/>
              </a:defRPr>
            </a:lvl3pPr>
            <a:lvl4pPr marL="1600200" marR="0" lvl="3" indent="-114300" algn="l" rtl="0">
              <a:lnSpc>
                <a:spcPct val="90000"/>
              </a:lnSpc>
              <a:spcBef>
                <a:spcPts val="500"/>
              </a:spcBef>
              <a:buClr>
                <a:srgbClr val="8B8F8E"/>
              </a:buClr>
              <a:buSzPct val="100000"/>
              <a:buFont typeface="Arial"/>
              <a:buChar char="•"/>
              <a:defRPr sz="1800" b="0" i="0" u="none" strike="noStrike" cap="none">
                <a:solidFill>
                  <a:srgbClr val="8B8F8E"/>
                </a:solidFill>
                <a:latin typeface="Roboto Light"/>
                <a:ea typeface="Roboto Light"/>
                <a:cs typeface="Roboto Light"/>
                <a:sym typeface="Roboto Light"/>
              </a:defRPr>
            </a:lvl4pPr>
            <a:lvl5pPr marL="2057400" marR="0" lvl="4" indent="-114300" algn="l" rtl="0">
              <a:lnSpc>
                <a:spcPct val="90000"/>
              </a:lnSpc>
              <a:spcBef>
                <a:spcPts val="500"/>
              </a:spcBef>
              <a:buClr>
                <a:srgbClr val="84C87E"/>
              </a:buClr>
              <a:buSzPct val="100000"/>
              <a:buFont typeface="Arial"/>
              <a:buChar char="•"/>
              <a:defRPr sz="1800" b="0" i="0" u="none" strike="noStrike" cap="none">
                <a:solidFill>
                  <a:srgbClr val="84C87E"/>
                </a:solidFill>
                <a:latin typeface="Roboto Light"/>
                <a:ea typeface="Roboto Light"/>
                <a:cs typeface="Roboto Light"/>
                <a:sym typeface="Roboto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7888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20BC9A-8BB0-4072-A85A-22F0BCB48785}" type="datetimeFigureOut">
              <a:rPr lang="en-US" sz="1400" kern="0">
                <a:solidFill>
                  <a:srgbClr val="000000"/>
                </a:solidFill>
                <a:cs typeface="Arial"/>
                <a:sym typeface="Arial"/>
              </a:rPr>
              <a:pPr/>
              <a:t>11/11/2020</a:t>
            </a:fld>
            <a:endParaRPr lang="en-US" sz="1400" kern="0">
              <a:solidFill>
                <a:srgbClr val="000000"/>
              </a:solidFill>
              <a:cs typeface="Arial"/>
              <a:sym typeface="Aria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sz="1400" kern="0">
              <a:solidFill>
                <a:srgbClr val="000000"/>
              </a:solidFill>
              <a:cs typeface="Arial"/>
              <a:sym typeface="Aria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E0931B3-117E-4DB7-B6EC-1A546D922F6C}" type="slidenum">
              <a:rPr lang="en-US" sz="1400" kern="0">
                <a:solidFill>
                  <a:srgbClr val="000000"/>
                </a:solidFill>
                <a:cs typeface="Arial"/>
                <a:sym typeface="Arial"/>
              </a:rPr>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216475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20BC9A-8BB0-4072-A85A-22F0BCB48785}" type="datetimeFigureOut">
              <a:rPr lang="en-US" sz="1400" kern="0">
                <a:solidFill>
                  <a:srgbClr val="000000"/>
                </a:solidFill>
                <a:cs typeface="Arial"/>
                <a:sym typeface="Arial"/>
              </a:rPr>
              <a:pPr/>
              <a:t>11/11/2020</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E0931B3-117E-4DB7-B6EC-1A546D922F6C}" type="slidenum">
              <a:rPr lang="en-US" sz="1400" kern="0">
                <a:solidFill>
                  <a:srgbClr val="000000"/>
                </a:solidFill>
                <a:cs typeface="Arial"/>
                <a:sym typeface="Arial"/>
              </a:rPr>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1032998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rgbClr val="8B8F8E"/>
              </a:buClr>
              <a:buSzPct val="100000"/>
              <a:buFont typeface="Arial"/>
              <a:buChar char="•"/>
              <a:defRPr sz="2800" b="0" i="0" u="none" strike="noStrike" cap="none">
                <a:solidFill>
                  <a:srgbClr val="8B8F8E"/>
                </a:solidFill>
                <a:latin typeface="Roboto Light"/>
                <a:ea typeface="Roboto Light"/>
                <a:cs typeface="Roboto Light"/>
                <a:sym typeface="Roboto Light"/>
              </a:defRPr>
            </a:lvl1pPr>
            <a:lvl2pPr marL="685800" marR="0" lvl="1" indent="-76200" algn="l" rtl="0">
              <a:lnSpc>
                <a:spcPct val="90000"/>
              </a:lnSpc>
              <a:spcBef>
                <a:spcPts val="500"/>
              </a:spcBef>
              <a:buClr>
                <a:srgbClr val="84C87E"/>
              </a:buClr>
              <a:buSzPct val="100000"/>
              <a:buFont typeface="Arial"/>
              <a:buChar char="•"/>
              <a:defRPr sz="2400" b="0" i="0" u="none" strike="noStrike" cap="none">
                <a:solidFill>
                  <a:srgbClr val="84C87E"/>
                </a:solidFill>
                <a:latin typeface="Roboto Light"/>
                <a:ea typeface="Roboto Light"/>
                <a:cs typeface="Roboto Light"/>
                <a:sym typeface="Roboto Light"/>
              </a:defRPr>
            </a:lvl2pPr>
            <a:lvl3pPr marL="1143000" marR="0" lvl="2" indent="-101600" algn="l" rtl="0">
              <a:lnSpc>
                <a:spcPct val="90000"/>
              </a:lnSpc>
              <a:spcBef>
                <a:spcPts val="500"/>
              </a:spcBef>
              <a:buClr>
                <a:srgbClr val="7AB5C7"/>
              </a:buClr>
              <a:buSzPct val="100000"/>
              <a:buFont typeface="Arial"/>
              <a:buChar char="•"/>
              <a:defRPr sz="2000" b="0" i="0" u="none" strike="noStrike" cap="none">
                <a:solidFill>
                  <a:srgbClr val="7AB5C7"/>
                </a:solidFill>
                <a:latin typeface="Roboto Light"/>
                <a:ea typeface="Roboto Light"/>
                <a:cs typeface="Roboto Light"/>
                <a:sym typeface="Roboto Light"/>
              </a:defRPr>
            </a:lvl3pPr>
            <a:lvl4pPr marL="1600200" marR="0" lvl="3" indent="-114300" algn="l" rtl="0">
              <a:lnSpc>
                <a:spcPct val="90000"/>
              </a:lnSpc>
              <a:spcBef>
                <a:spcPts val="500"/>
              </a:spcBef>
              <a:buClr>
                <a:srgbClr val="8B8F8E"/>
              </a:buClr>
              <a:buSzPct val="100000"/>
              <a:buFont typeface="Arial"/>
              <a:buChar char="•"/>
              <a:defRPr sz="1800" b="0" i="0" u="none" strike="noStrike" cap="none">
                <a:solidFill>
                  <a:srgbClr val="8B8F8E"/>
                </a:solidFill>
                <a:latin typeface="Roboto Light"/>
                <a:ea typeface="Roboto Light"/>
                <a:cs typeface="Roboto Light"/>
                <a:sym typeface="Roboto Light"/>
              </a:defRPr>
            </a:lvl4pPr>
            <a:lvl5pPr marL="2057400" marR="0" lvl="4" indent="-114300" algn="l" rtl="0">
              <a:lnSpc>
                <a:spcPct val="90000"/>
              </a:lnSpc>
              <a:spcBef>
                <a:spcPts val="500"/>
              </a:spcBef>
              <a:buClr>
                <a:srgbClr val="84C87E"/>
              </a:buClr>
              <a:buSzPct val="100000"/>
              <a:buFont typeface="Arial"/>
              <a:buChar char="•"/>
              <a:defRPr sz="1800" b="0" i="0" u="none" strike="noStrike" cap="none">
                <a:solidFill>
                  <a:srgbClr val="84C87E"/>
                </a:solidFill>
                <a:latin typeface="Roboto Light"/>
                <a:ea typeface="Roboto Light"/>
                <a:cs typeface="Roboto Light"/>
                <a:sym typeface="Roboto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416458" y="6491335"/>
            <a:ext cx="184730" cy="369332"/>
          </a:xfrm>
          <a:prstGeom prst="rect">
            <a:avLst/>
          </a:prstGeom>
          <a:noFill/>
          <a:ln>
            <a:noFill/>
          </a:ln>
        </p:spPr>
        <p:txBody>
          <a:bodyPr lIns="91425" tIns="45700" rIns="91425" bIns="45700" anchor="t" anchorCtr="0">
            <a:noAutofit/>
          </a:bodyPr>
          <a:lstStyle/>
          <a:p>
            <a:endParaRPr kern="0">
              <a:solidFill>
                <a:srgbClr val="000000"/>
              </a:solidFill>
              <a:latin typeface="Calibri"/>
              <a:ea typeface="Calibri"/>
              <a:cs typeface="Calibri"/>
              <a:sym typeface="Calibri"/>
            </a:endParaRPr>
          </a:p>
        </p:txBody>
      </p:sp>
      <p:pic>
        <p:nvPicPr>
          <p:cNvPr id="13" name="Shape 13"/>
          <p:cNvPicPr preferRelativeResize="0"/>
          <p:nvPr/>
        </p:nvPicPr>
        <p:blipFill rotWithShape="1">
          <a:blip r:embed="rId5">
            <a:alphaModFix/>
          </a:blip>
          <a:srcRect/>
          <a:stretch/>
        </p:blipFill>
        <p:spPr>
          <a:xfrm>
            <a:off x="10623284" y="6260828"/>
            <a:ext cx="1461031" cy="542111"/>
          </a:xfrm>
          <a:prstGeom prst="rect">
            <a:avLst/>
          </a:prstGeom>
          <a:noFill/>
          <a:ln>
            <a:noFill/>
          </a:ln>
        </p:spPr>
      </p:pic>
      <p:sp>
        <p:nvSpPr>
          <p:cNvPr id="14" name="Shape 14"/>
          <p:cNvSpPr/>
          <p:nvPr/>
        </p:nvSpPr>
        <p:spPr>
          <a:xfrm rot="10800000" flipH="1">
            <a:off x="0" y="72579"/>
            <a:ext cx="9946485" cy="67305"/>
          </a:xfrm>
          <a:prstGeom prst="rect">
            <a:avLst/>
          </a:prstGeom>
          <a:solidFill>
            <a:srgbClr val="84C87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cxnSp>
        <p:nvCxnSpPr>
          <p:cNvPr id="15" name="Shape 15"/>
          <p:cNvCxnSpPr/>
          <p:nvPr/>
        </p:nvCxnSpPr>
        <p:spPr>
          <a:xfrm>
            <a:off x="0" y="185447"/>
            <a:ext cx="10217421" cy="14171"/>
          </a:xfrm>
          <a:prstGeom prst="straightConnector1">
            <a:avLst/>
          </a:prstGeom>
          <a:noFill/>
          <a:ln w="19050" cap="flat" cmpd="sng">
            <a:solidFill>
              <a:schemeClr val="accent3"/>
            </a:solidFill>
            <a:prstDash val="solid"/>
            <a:miter lim="800000"/>
            <a:headEnd type="none" w="med" len="med"/>
            <a:tailEnd type="none" w="med" len="med"/>
          </a:ln>
        </p:spPr>
      </p:cxnSp>
    </p:spTree>
    <p:extLst>
      <p:ext uri="{BB962C8B-B14F-4D97-AF65-F5344CB8AC3E}">
        <p14:creationId xmlns:p14="http://schemas.microsoft.com/office/powerpoint/2010/main" val="2797545676"/>
      </p:ext>
    </p:extLst>
  </p:cSld>
  <p:clrMap bg1="lt1" tx1="dk1" bg2="dk2" tx2="lt2" accent1="accent1" accent2="accent2" accent3="accent3" accent4="accent4" accent5="accent5" accent6="accent6" hlink="hlink" folHlink="folHlink"/>
  <p:sldLayoutIdLst>
    <p:sldLayoutId id="2147483661" r:id="rId1"/>
    <p:sldLayoutId id="2147483667" r:id="rId2"/>
    <p:sldLayoutId id="214748366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1F7F2B-C09C-405D-A7AD-4141330ED760}"/>
              </a:ext>
            </a:extLst>
          </p:cNvPr>
          <p:cNvSpPr/>
          <p:nvPr/>
        </p:nvSpPr>
        <p:spPr>
          <a:xfrm>
            <a:off x="1802459" y="1463660"/>
            <a:ext cx="7927170" cy="3416320"/>
          </a:xfrm>
          <a:prstGeom prst="rect">
            <a:avLst/>
          </a:prstGeom>
        </p:spPr>
        <p:txBody>
          <a:bodyPr wrap="none">
            <a:spAutoFit/>
          </a:bodyPr>
          <a:lstStyle/>
          <a:p>
            <a:pPr algn="ctr"/>
            <a:endParaRPr lang="en-US" sz="2400" dirty="0">
              <a:solidFill>
                <a:srgbClr val="8B8F8E"/>
              </a:solidFill>
              <a:latin typeface="Roboto Medium"/>
            </a:endParaRPr>
          </a:p>
          <a:p>
            <a:pPr algn="ctr"/>
            <a:r>
              <a:rPr lang="en-US" sz="4800" b="1" dirty="0">
                <a:latin typeface="Roboto Medium"/>
              </a:rPr>
              <a:t>FAMILYLIFE</a:t>
            </a:r>
          </a:p>
          <a:p>
            <a:pPr algn="ctr"/>
            <a:endParaRPr lang="en-US" sz="4800" b="1" dirty="0">
              <a:latin typeface="Roboto Medium"/>
            </a:endParaRPr>
          </a:p>
          <a:p>
            <a:pPr algn="ctr"/>
            <a:r>
              <a:rPr lang="en-US" sz="4800" dirty="0">
                <a:latin typeface="Roboto Medium"/>
              </a:rPr>
              <a:t>Global Outreach</a:t>
            </a:r>
          </a:p>
          <a:p>
            <a:pPr algn="ctr"/>
            <a:r>
              <a:rPr lang="en-US" sz="4800" b="1" dirty="0">
                <a:latin typeface="Roboto Medium"/>
              </a:rPr>
              <a:t> </a:t>
            </a:r>
            <a:r>
              <a:rPr lang="en-US" sz="4800" b="1" dirty="0">
                <a:solidFill>
                  <a:schemeClr val="accent6">
                    <a:lumMod val="75000"/>
                  </a:schemeClr>
                </a:solidFill>
                <a:latin typeface="Roboto Medium"/>
              </a:rPr>
              <a:t>Strategies and Resources</a:t>
            </a:r>
          </a:p>
        </p:txBody>
      </p:sp>
    </p:spTree>
    <p:extLst>
      <p:ext uri="{BB962C8B-B14F-4D97-AF65-F5344CB8AC3E}">
        <p14:creationId xmlns:p14="http://schemas.microsoft.com/office/powerpoint/2010/main" val="3999607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Role of Small Groups</a:t>
            </a:r>
            <a:br>
              <a:rPr lang="en-US" dirty="0">
                <a:solidFill>
                  <a:schemeClr val="tx1"/>
                </a:solidFill>
              </a:rPr>
            </a:br>
            <a:r>
              <a:rPr lang="en-US" sz="2400" dirty="0">
                <a:solidFill>
                  <a:schemeClr val="tx1">
                    <a:lumMod val="75000"/>
                    <a:lumOff val="25000"/>
                  </a:schemeClr>
                </a:solidFill>
              </a:rPr>
              <a:t>Discipline others in the ways of Jesus and identify leaders</a:t>
            </a:r>
            <a:endParaRPr lang="en-US" sz="2400" dirty="0">
              <a:solidFill>
                <a:schemeClr val="tx1"/>
              </a:solidFill>
            </a:endParaRPr>
          </a:p>
        </p:txBody>
      </p:sp>
      <p:sp>
        <p:nvSpPr>
          <p:cNvPr id="3" name="Text Placeholder 2"/>
          <p:cNvSpPr>
            <a:spLocks noGrp="1"/>
          </p:cNvSpPr>
          <p:nvPr>
            <p:ph type="body" idx="1"/>
          </p:nvPr>
        </p:nvSpPr>
        <p:spPr>
          <a:xfrm>
            <a:off x="6086474" y="1995444"/>
            <a:ext cx="5523999" cy="4351338"/>
          </a:xfrm>
        </p:spPr>
        <p:txBody>
          <a:bodyPr>
            <a:normAutofit fontScale="47500" lnSpcReduction="20000"/>
          </a:bodyPr>
          <a:lstStyle/>
          <a:p>
            <a:pPr marL="177800" indent="0">
              <a:buNone/>
            </a:pPr>
            <a:r>
              <a:rPr lang="en-US" b="1" dirty="0">
                <a:solidFill>
                  <a:schemeClr val="tx1"/>
                </a:solidFill>
              </a:rPr>
              <a:t>Events (Winning)</a:t>
            </a:r>
          </a:p>
          <a:p>
            <a:pPr>
              <a:buClrTx/>
            </a:pPr>
            <a:r>
              <a:rPr lang="en-US" dirty="0">
                <a:solidFill>
                  <a:schemeClr val="tx1"/>
                </a:solidFill>
              </a:rPr>
              <a:t>     Date-night events</a:t>
            </a:r>
          </a:p>
          <a:p>
            <a:pPr>
              <a:buClrTx/>
            </a:pPr>
            <a:r>
              <a:rPr lang="en-US" dirty="0">
                <a:solidFill>
                  <a:schemeClr val="tx1"/>
                </a:solidFill>
              </a:rPr>
              <a:t>     Low-commitment weekend events                    </a:t>
            </a:r>
          </a:p>
          <a:p>
            <a:pPr>
              <a:buClrTx/>
            </a:pPr>
            <a:r>
              <a:rPr lang="en-US" dirty="0">
                <a:solidFill>
                  <a:schemeClr val="tx1"/>
                </a:solidFill>
              </a:rPr>
              <a:t>     Large events like Weekend to Remember</a:t>
            </a:r>
          </a:p>
          <a:p>
            <a:pPr marL="177800" indent="0">
              <a:buNone/>
            </a:pPr>
            <a:endParaRPr lang="en-US" dirty="0"/>
          </a:p>
          <a:p>
            <a:pPr marL="177800" indent="0">
              <a:buNone/>
            </a:pPr>
            <a:r>
              <a:rPr lang="en-US" sz="4200" b="1" dirty="0">
                <a:solidFill>
                  <a:srgbClr val="0070C0"/>
                </a:solidFill>
              </a:rPr>
              <a:t>Small Groups (Building)</a:t>
            </a:r>
          </a:p>
          <a:p>
            <a:pPr>
              <a:buClrTx/>
            </a:pPr>
            <a:r>
              <a:rPr lang="en-US" dirty="0">
                <a:solidFill>
                  <a:schemeClr val="tx1"/>
                </a:solidFill>
              </a:rPr>
              <a:t>    Marriage groups</a:t>
            </a:r>
          </a:p>
          <a:p>
            <a:pPr>
              <a:buClrTx/>
            </a:pPr>
            <a:r>
              <a:rPr lang="en-US" dirty="0">
                <a:solidFill>
                  <a:schemeClr val="tx1"/>
                </a:solidFill>
              </a:rPr>
              <a:t>    Parenting groups</a:t>
            </a:r>
          </a:p>
          <a:p>
            <a:pPr>
              <a:buClrTx/>
            </a:pPr>
            <a:r>
              <a:rPr lang="en-US" dirty="0">
                <a:solidFill>
                  <a:schemeClr val="tx1"/>
                </a:solidFill>
              </a:rPr>
              <a:t>    Women’s or men’s groups </a:t>
            </a:r>
          </a:p>
          <a:p>
            <a:pPr marL="177800" indent="0">
              <a:buNone/>
            </a:pPr>
            <a:endParaRPr lang="en-US" dirty="0"/>
          </a:p>
          <a:p>
            <a:pPr marL="177800" indent="0">
              <a:buNone/>
            </a:pPr>
            <a:r>
              <a:rPr lang="en-US" b="1" dirty="0">
                <a:solidFill>
                  <a:schemeClr val="tx1"/>
                </a:solidFill>
              </a:rPr>
              <a:t>Training (Sending)</a:t>
            </a:r>
          </a:p>
          <a:p>
            <a:pPr>
              <a:buClrTx/>
            </a:pPr>
            <a:r>
              <a:rPr lang="en-US" dirty="0">
                <a:solidFill>
                  <a:schemeClr val="tx1"/>
                </a:solidFill>
              </a:rPr>
              <a:t>      Evangelism </a:t>
            </a:r>
          </a:p>
          <a:p>
            <a:pPr>
              <a:buClrTx/>
            </a:pPr>
            <a:r>
              <a:rPr lang="en-US" dirty="0">
                <a:solidFill>
                  <a:schemeClr val="tx1"/>
                </a:solidFill>
              </a:rPr>
              <a:t>      Discipleship</a:t>
            </a:r>
          </a:p>
          <a:p>
            <a:pPr>
              <a:buClrTx/>
            </a:pPr>
            <a:r>
              <a:rPr lang="en-US" dirty="0">
                <a:solidFill>
                  <a:schemeClr val="tx1"/>
                </a:solidFill>
              </a:rPr>
              <a:t>      Small-group facilitator</a:t>
            </a:r>
          </a:p>
          <a:p>
            <a:pPr>
              <a:buClrTx/>
            </a:pPr>
            <a:r>
              <a:rPr lang="en-US" dirty="0">
                <a:solidFill>
                  <a:schemeClr val="tx1"/>
                </a:solidFill>
              </a:rPr>
              <a:t>      Speaker training</a:t>
            </a:r>
          </a:p>
          <a:p>
            <a:endParaRPr lang="en-US" dirty="0"/>
          </a:p>
        </p:txBody>
      </p:sp>
      <p:pic>
        <p:nvPicPr>
          <p:cNvPr id="8" name="Picture 7" descr="A close up of a logo&#10;&#10;Description automatically generated">
            <a:extLst>
              <a:ext uri="{FF2B5EF4-FFF2-40B4-BE49-F238E27FC236}">
                <a16:creationId xmlns:a16="http://schemas.microsoft.com/office/drawing/2014/main" id="{166BAD74-8533-4BD9-A30F-5F731C7B0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18" y="1821279"/>
            <a:ext cx="5267324" cy="4374035"/>
          </a:xfrm>
          <a:prstGeom prst="rect">
            <a:avLst/>
          </a:prstGeom>
        </p:spPr>
      </p:pic>
    </p:spTree>
    <p:extLst>
      <p:ext uri="{BB962C8B-B14F-4D97-AF65-F5344CB8AC3E}">
        <p14:creationId xmlns:p14="http://schemas.microsoft.com/office/powerpoint/2010/main" val="305334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Permanent Life Change</a:t>
            </a:r>
          </a:p>
        </p:txBody>
      </p:sp>
      <p:sp>
        <p:nvSpPr>
          <p:cNvPr id="3" name="Text Placeholder 2"/>
          <p:cNvSpPr>
            <a:spLocks noGrp="1"/>
          </p:cNvSpPr>
          <p:nvPr>
            <p:ph type="body" idx="1"/>
          </p:nvPr>
        </p:nvSpPr>
        <p:spPr/>
        <p:txBody>
          <a:bodyPr>
            <a:normAutofit lnSpcReduction="10000"/>
          </a:bodyPr>
          <a:lstStyle/>
          <a:p>
            <a:pPr marL="0" indent="0">
              <a:buNone/>
            </a:pPr>
            <a:r>
              <a:rPr lang="en-US" dirty="0">
                <a:solidFill>
                  <a:srgbClr val="FF0000"/>
                </a:solidFill>
              </a:rPr>
              <a:t>“You make an impression on people from a distance. You make an impact on people when you get up close</a:t>
            </a:r>
            <a:r>
              <a:rPr lang="en-US" dirty="0">
                <a:solidFill>
                  <a:srgbClr val="C00000"/>
                </a:solidFill>
              </a:rPr>
              <a:t>.”</a:t>
            </a:r>
            <a:r>
              <a:rPr lang="en-US" dirty="0"/>
              <a:t> </a:t>
            </a:r>
            <a:r>
              <a:rPr lang="en-US" dirty="0">
                <a:solidFill>
                  <a:schemeClr val="tx1"/>
                </a:solidFill>
              </a:rPr>
              <a:t>(Dr. Howard Hendricks)</a:t>
            </a:r>
            <a:br>
              <a:rPr lang="en-US" dirty="0">
                <a:solidFill>
                  <a:schemeClr val="tx1"/>
                </a:solidFill>
              </a:rPr>
            </a:br>
            <a:endParaRPr lang="en-US" dirty="0">
              <a:solidFill>
                <a:schemeClr val="tx1"/>
              </a:solidFill>
            </a:endParaRPr>
          </a:p>
          <a:p>
            <a:pPr marL="0" indent="0">
              <a:buNone/>
            </a:pPr>
            <a:r>
              <a:rPr lang="en-US" dirty="0">
                <a:solidFill>
                  <a:srgbClr val="FF0000"/>
                </a:solidFill>
              </a:rPr>
              <a:t>Putting everything from a major event into practice can be like trying to swallow an elephant. But small-group studies are like cutting the elephant up into bite-sized pieces.</a:t>
            </a:r>
          </a:p>
          <a:p>
            <a:pPr marL="0" indent="0">
              <a:buNone/>
            </a:pPr>
            <a:endParaRPr lang="en-US" dirty="0">
              <a:solidFill>
                <a:schemeClr val="tx1"/>
              </a:solidFill>
            </a:endParaRPr>
          </a:p>
          <a:p>
            <a:pPr marL="0" indent="0">
              <a:buNone/>
            </a:pPr>
            <a:r>
              <a:rPr lang="en-US" dirty="0">
                <a:solidFill>
                  <a:schemeClr val="tx1"/>
                </a:solidFill>
              </a:rPr>
              <a:t>“The WTR creates a desire to change. Small groups make that desire a reality.” (Jerry </a:t>
            </a:r>
            <a:r>
              <a:rPr lang="en-US" dirty="0" err="1">
                <a:solidFill>
                  <a:schemeClr val="tx1"/>
                </a:solidFill>
              </a:rPr>
              <a:t>Wunder</a:t>
            </a:r>
            <a:r>
              <a:rPr lang="en-US" dirty="0">
                <a:solidFill>
                  <a:schemeClr val="tx1"/>
                </a:solidFill>
              </a:rPr>
              <a:t>)</a:t>
            </a:r>
          </a:p>
        </p:txBody>
      </p:sp>
    </p:spTree>
    <p:extLst>
      <p:ext uri="{BB962C8B-B14F-4D97-AF65-F5344CB8AC3E}">
        <p14:creationId xmlns:p14="http://schemas.microsoft.com/office/powerpoint/2010/main" val="413883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Effective Small-Group Multiplication</a:t>
            </a:r>
          </a:p>
        </p:txBody>
      </p:sp>
      <p:sp>
        <p:nvSpPr>
          <p:cNvPr id="3" name="Text Placeholder 2"/>
          <p:cNvSpPr>
            <a:spLocks noGrp="1"/>
          </p:cNvSpPr>
          <p:nvPr>
            <p:ph type="body" idx="1"/>
          </p:nvPr>
        </p:nvSpPr>
        <p:spPr>
          <a:xfrm>
            <a:off x="838200" y="1825625"/>
            <a:ext cx="5236029" cy="4351338"/>
          </a:xfrm>
        </p:spPr>
        <p:txBody>
          <a:bodyPr/>
          <a:lstStyle/>
          <a:p>
            <a:pPr marL="403225" indent="-225425">
              <a:buClrTx/>
            </a:pPr>
            <a:r>
              <a:rPr lang="en-US" dirty="0">
                <a:solidFill>
                  <a:schemeClr val="tx1"/>
                </a:solidFill>
              </a:rPr>
              <a:t>Groups ending may be part of God’s plan</a:t>
            </a:r>
          </a:p>
          <a:p>
            <a:pPr marL="403225" indent="-225425">
              <a:buClrTx/>
            </a:pPr>
            <a:endParaRPr lang="en-US" dirty="0">
              <a:solidFill>
                <a:schemeClr val="tx1"/>
              </a:solidFill>
            </a:endParaRPr>
          </a:p>
          <a:p>
            <a:pPr marL="403225" indent="-225425">
              <a:buClrTx/>
            </a:pPr>
            <a:r>
              <a:rPr lang="en-US" dirty="0">
                <a:solidFill>
                  <a:schemeClr val="tx1"/>
                </a:solidFill>
              </a:rPr>
              <a:t>Stay in touch with leaders</a:t>
            </a:r>
          </a:p>
          <a:p>
            <a:pPr marL="403225" indent="-225425">
              <a:buClrTx/>
            </a:pPr>
            <a:endParaRPr lang="en-US" dirty="0">
              <a:solidFill>
                <a:schemeClr val="tx1"/>
              </a:solidFill>
            </a:endParaRPr>
          </a:p>
          <a:p>
            <a:pPr marL="403225" indent="-225425">
              <a:buClrTx/>
            </a:pPr>
            <a:r>
              <a:rPr lang="en-US" dirty="0">
                <a:solidFill>
                  <a:schemeClr val="tx1"/>
                </a:solidFill>
              </a:rPr>
              <a:t>Be patient</a:t>
            </a:r>
          </a:p>
          <a:p>
            <a:endParaRPr lang="en-US" dirty="0"/>
          </a:p>
        </p:txBody>
      </p:sp>
      <p:pic>
        <p:nvPicPr>
          <p:cNvPr id="6" name="Picture 5" descr="A close up of a logo&#10;&#10;Description automatically generated">
            <a:extLst>
              <a:ext uri="{FF2B5EF4-FFF2-40B4-BE49-F238E27FC236}">
                <a16:creationId xmlns:a16="http://schemas.microsoft.com/office/drawing/2014/main" id="{A2BC4030-06AA-4D85-A5FE-88014A6CE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2987" y="1825624"/>
            <a:ext cx="6111745" cy="4093395"/>
          </a:xfrm>
          <a:prstGeom prst="rect">
            <a:avLst/>
          </a:prstGeom>
        </p:spPr>
      </p:pic>
    </p:spTree>
    <p:extLst>
      <p:ext uri="{BB962C8B-B14F-4D97-AF65-F5344CB8AC3E}">
        <p14:creationId xmlns:p14="http://schemas.microsoft.com/office/powerpoint/2010/main" val="320962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Accelerating Multiplication</a:t>
            </a:r>
          </a:p>
        </p:txBody>
      </p:sp>
      <p:sp>
        <p:nvSpPr>
          <p:cNvPr id="3" name="Text Placeholder 2"/>
          <p:cNvSpPr>
            <a:spLocks noGrp="1"/>
          </p:cNvSpPr>
          <p:nvPr>
            <p:ph type="body" idx="1"/>
          </p:nvPr>
        </p:nvSpPr>
        <p:spPr>
          <a:xfrm>
            <a:off x="838200" y="1825625"/>
            <a:ext cx="4661263" cy="4351338"/>
          </a:xfrm>
        </p:spPr>
        <p:txBody>
          <a:bodyPr/>
          <a:lstStyle/>
          <a:p>
            <a:pPr marL="0" indent="0">
              <a:lnSpc>
                <a:spcPct val="100000"/>
              </a:lnSpc>
              <a:buNone/>
            </a:pPr>
            <a:r>
              <a:rPr lang="en-US" dirty="0">
                <a:solidFill>
                  <a:schemeClr val="tx1"/>
                </a:solidFill>
              </a:rPr>
              <a:t>It is possible to have an event ministry without a small-group ministry.</a:t>
            </a:r>
          </a:p>
          <a:p>
            <a:pPr marL="0" indent="0">
              <a:buNone/>
            </a:pPr>
            <a:endParaRPr lang="en-US" sz="1600" dirty="0">
              <a:solidFill>
                <a:schemeClr val="tx1"/>
              </a:solidFill>
            </a:endParaRPr>
          </a:p>
          <a:p>
            <a:pPr marL="0" indent="0">
              <a:buNone/>
            </a:pPr>
            <a:r>
              <a:rPr lang="en-US" dirty="0">
                <a:solidFill>
                  <a:schemeClr val="tx1"/>
                </a:solidFill>
              </a:rPr>
              <a:t>But it isn’t possible to have a </a:t>
            </a:r>
            <a:r>
              <a:rPr lang="en-US" i="1" dirty="0">
                <a:solidFill>
                  <a:srgbClr val="C00000"/>
                </a:solidFill>
              </a:rPr>
              <a:t>dynamic</a:t>
            </a:r>
            <a:r>
              <a:rPr lang="en-US" dirty="0">
                <a:solidFill>
                  <a:schemeClr val="tx1"/>
                </a:solidFill>
              </a:rPr>
              <a:t> small-group ministry without events.</a:t>
            </a:r>
          </a:p>
          <a:p>
            <a:pPr marL="0" indent="0">
              <a:buNone/>
            </a:pPr>
            <a:endParaRPr lang="en-US" dirty="0"/>
          </a:p>
          <a:p>
            <a:pPr marL="0" indent="0">
              <a:buNone/>
            </a:pPr>
            <a:endParaRPr lang="en-US" dirty="0"/>
          </a:p>
          <a:p>
            <a:endParaRPr lang="en-US" dirty="0"/>
          </a:p>
        </p:txBody>
      </p:sp>
      <p:pic>
        <p:nvPicPr>
          <p:cNvPr id="6" name="Picture 5" descr="A close up of text on a white background&#10;&#10;Description automatically generated">
            <a:extLst>
              <a:ext uri="{FF2B5EF4-FFF2-40B4-BE49-F238E27FC236}">
                <a16:creationId xmlns:a16="http://schemas.microsoft.com/office/drawing/2014/main" id="{695639DC-E7E5-4257-8766-30490B54C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669" y="1690687"/>
            <a:ext cx="5114350" cy="4745944"/>
          </a:xfrm>
          <a:prstGeom prst="rect">
            <a:avLst/>
          </a:prstGeom>
        </p:spPr>
      </p:pic>
    </p:spTree>
    <p:extLst>
      <p:ext uri="{BB962C8B-B14F-4D97-AF65-F5344CB8AC3E}">
        <p14:creationId xmlns:p14="http://schemas.microsoft.com/office/powerpoint/2010/main" val="238080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chemeClr val="tx1"/>
                </a:solidFill>
              </a:rPr>
              <a:t>Small Groups – Outreach and Evangelism</a:t>
            </a:r>
          </a:p>
        </p:txBody>
      </p:sp>
      <p:sp>
        <p:nvSpPr>
          <p:cNvPr id="3" name="Text Placeholder 2"/>
          <p:cNvSpPr>
            <a:spLocks noGrp="1"/>
          </p:cNvSpPr>
          <p:nvPr>
            <p:ph type="body" idx="1"/>
          </p:nvPr>
        </p:nvSpPr>
        <p:spPr>
          <a:xfrm>
            <a:off x="838200" y="1825625"/>
            <a:ext cx="5667103" cy="4351338"/>
          </a:xfrm>
        </p:spPr>
        <p:txBody>
          <a:bodyPr>
            <a:normAutofit fontScale="92500" lnSpcReduction="10000"/>
          </a:bodyPr>
          <a:lstStyle/>
          <a:p>
            <a:pPr marL="344488" indent="-344488">
              <a:buClrTx/>
              <a:buFontTx/>
              <a:buChar char="•"/>
            </a:pPr>
            <a:r>
              <a:rPr lang="en-US" dirty="0">
                <a:solidFill>
                  <a:schemeClr val="tx1"/>
                </a:solidFill>
              </a:rPr>
              <a:t>As important as a good marriage is, it isn’t as important as having a relationship with Jesus Christ. </a:t>
            </a:r>
          </a:p>
          <a:p>
            <a:pPr marL="344488" indent="-344488">
              <a:buClrTx/>
              <a:buFontTx/>
              <a:buChar char="•"/>
            </a:pPr>
            <a:endParaRPr lang="en-US" sz="1800" dirty="0">
              <a:solidFill>
                <a:schemeClr val="tx1"/>
              </a:solidFill>
            </a:endParaRPr>
          </a:p>
          <a:p>
            <a:pPr marL="344488" indent="-344488">
              <a:buClrTx/>
              <a:buFontTx/>
              <a:buChar char="•"/>
            </a:pPr>
            <a:r>
              <a:rPr lang="en-US" dirty="0">
                <a:solidFill>
                  <a:schemeClr val="tx1"/>
                </a:solidFill>
              </a:rPr>
              <a:t>Effective evangelism in small groups requires more preparation and a non-religious approach.</a:t>
            </a:r>
          </a:p>
          <a:p>
            <a:pPr marL="0" indent="0">
              <a:buNone/>
            </a:pPr>
            <a:endParaRPr lang="en-US" sz="1800" dirty="0"/>
          </a:p>
          <a:p>
            <a:pPr marL="0" indent="0">
              <a:buNone/>
            </a:pPr>
            <a:r>
              <a:rPr lang="en-US" dirty="0">
                <a:solidFill>
                  <a:srgbClr val="0070C0"/>
                </a:solidFill>
              </a:rPr>
              <a:t>Note: Global Outreach’s Small-Group Training manual has a large section on using small groups for outreach.</a:t>
            </a:r>
            <a:r>
              <a:rPr lang="en-US" dirty="0"/>
              <a:t> </a:t>
            </a:r>
          </a:p>
          <a:p>
            <a:endParaRPr lang="en-US" dirty="0"/>
          </a:p>
        </p:txBody>
      </p:sp>
      <p:pic>
        <p:nvPicPr>
          <p:cNvPr id="7" name="Picture 6" descr="A picture containing clock&#10;&#10;Description automatically generated">
            <a:extLst>
              <a:ext uri="{FF2B5EF4-FFF2-40B4-BE49-F238E27FC236}">
                <a16:creationId xmlns:a16="http://schemas.microsoft.com/office/drawing/2014/main" id="{B46FED80-FED7-4A9C-AA3D-F7D9F442D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303" y="1825624"/>
            <a:ext cx="5584763" cy="3849311"/>
          </a:xfrm>
          <a:prstGeom prst="rect">
            <a:avLst/>
          </a:prstGeom>
        </p:spPr>
      </p:pic>
    </p:spTree>
    <p:extLst>
      <p:ext uri="{BB962C8B-B14F-4D97-AF65-F5344CB8AC3E}">
        <p14:creationId xmlns:p14="http://schemas.microsoft.com/office/powerpoint/2010/main" val="3662698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Role of Training</a:t>
            </a:r>
            <a:br>
              <a:rPr lang="en-US" dirty="0">
                <a:solidFill>
                  <a:schemeClr val="tx1"/>
                </a:solidFill>
              </a:rPr>
            </a:br>
            <a:r>
              <a:rPr lang="en-US" sz="2400" dirty="0">
                <a:solidFill>
                  <a:schemeClr val="tx1">
                    <a:lumMod val="75000"/>
                    <a:lumOff val="25000"/>
                  </a:schemeClr>
                </a:solidFill>
              </a:rPr>
              <a:t>Equipping leaders to grow the ministry</a:t>
            </a:r>
          </a:p>
        </p:txBody>
      </p:sp>
      <p:sp>
        <p:nvSpPr>
          <p:cNvPr id="3" name="Text Placeholder 2"/>
          <p:cNvSpPr>
            <a:spLocks noGrp="1"/>
          </p:cNvSpPr>
          <p:nvPr>
            <p:ph type="body" idx="1"/>
          </p:nvPr>
        </p:nvSpPr>
        <p:spPr>
          <a:xfrm>
            <a:off x="6086474" y="1995444"/>
            <a:ext cx="5523999" cy="4351338"/>
          </a:xfrm>
        </p:spPr>
        <p:txBody>
          <a:bodyPr>
            <a:normAutofit fontScale="47500" lnSpcReduction="20000"/>
          </a:bodyPr>
          <a:lstStyle/>
          <a:p>
            <a:pPr marL="177800" indent="0">
              <a:buNone/>
            </a:pPr>
            <a:r>
              <a:rPr lang="en-US" sz="2700" b="1" dirty="0">
                <a:solidFill>
                  <a:schemeClr val="tx1"/>
                </a:solidFill>
              </a:rPr>
              <a:t>Events (Winning)</a:t>
            </a:r>
          </a:p>
          <a:p>
            <a:pPr>
              <a:buClrTx/>
            </a:pPr>
            <a:r>
              <a:rPr lang="en-US" dirty="0">
                <a:solidFill>
                  <a:schemeClr val="tx1"/>
                </a:solidFill>
              </a:rPr>
              <a:t>     Date-night events</a:t>
            </a:r>
          </a:p>
          <a:p>
            <a:pPr>
              <a:buClrTx/>
            </a:pPr>
            <a:r>
              <a:rPr lang="en-US" dirty="0">
                <a:solidFill>
                  <a:schemeClr val="tx1"/>
                </a:solidFill>
              </a:rPr>
              <a:t>     Low-commitment weekend events                    </a:t>
            </a:r>
          </a:p>
          <a:p>
            <a:pPr>
              <a:buClrTx/>
            </a:pPr>
            <a:r>
              <a:rPr lang="en-US" dirty="0">
                <a:solidFill>
                  <a:schemeClr val="tx1"/>
                </a:solidFill>
              </a:rPr>
              <a:t>     Large events like Weekend to Remember</a:t>
            </a:r>
          </a:p>
          <a:p>
            <a:pPr marL="177800" indent="0">
              <a:buNone/>
            </a:pPr>
            <a:endParaRPr lang="en-US" dirty="0"/>
          </a:p>
          <a:p>
            <a:pPr marL="177800" indent="0">
              <a:buNone/>
            </a:pPr>
            <a:r>
              <a:rPr lang="en-US" b="1" dirty="0">
                <a:solidFill>
                  <a:schemeClr val="tx1"/>
                </a:solidFill>
              </a:rPr>
              <a:t>Small Groups (Building)</a:t>
            </a:r>
          </a:p>
          <a:p>
            <a:pPr>
              <a:buClrTx/>
            </a:pPr>
            <a:r>
              <a:rPr lang="en-US" dirty="0">
                <a:solidFill>
                  <a:schemeClr val="tx1"/>
                </a:solidFill>
              </a:rPr>
              <a:t>    Marriage groups</a:t>
            </a:r>
          </a:p>
          <a:p>
            <a:pPr>
              <a:buClrTx/>
            </a:pPr>
            <a:r>
              <a:rPr lang="en-US" dirty="0">
                <a:solidFill>
                  <a:schemeClr val="tx1"/>
                </a:solidFill>
              </a:rPr>
              <a:t>    Parenting groups</a:t>
            </a:r>
          </a:p>
          <a:p>
            <a:pPr>
              <a:buClrTx/>
            </a:pPr>
            <a:r>
              <a:rPr lang="en-US" dirty="0">
                <a:solidFill>
                  <a:schemeClr val="tx1"/>
                </a:solidFill>
              </a:rPr>
              <a:t>    Women’s or men’s groups </a:t>
            </a:r>
          </a:p>
          <a:p>
            <a:pPr marL="177800" indent="0">
              <a:buNone/>
            </a:pPr>
            <a:endParaRPr lang="en-US" dirty="0"/>
          </a:p>
          <a:p>
            <a:pPr marL="177800" indent="0">
              <a:buNone/>
            </a:pPr>
            <a:r>
              <a:rPr lang="en-US" sz="4200" b="1" dirty="0">
                <a:solidFill>
                  <a:srgbClr val="0070C0"/>
                </a:solidFill>
              </a:rPr>
              <a:t>Training (Sending)</a:t>
            </a:r>
          </a:p>
          <a:p>
            <a:pPr>
              <a:buClrTx/>
            </a:pPr>
            <a:r>
              <a:rPr lang="en-US" dirty="0">
                <a:solidFill>
                  <a:schemeClr val="tx1"/>
                </a:solidFill>
              </a:rPr>
              <a:t>      Evangelism </a:t>
            </a:r>
          </a:p>
          <a:p>
            <a:pPr>
              <a:buClrTx/>
            </a:pPr>
            <a:r>
              <a:rPr lang="en-US" dirty="0">
                <a:solidFill>
                  <a:schemeClr val="tx1"/>
                </a:solidFill>
              </a:rPr>
              <a:t>      Discipleship</a:t>
            </a:r>
          </a:p>
          <a:p>
            <a:pPr>
              <a:buClrTx/>
            </a:pPr>
            <a:r>
              <a:rPr lang="en-US" dirty="0">
                <a:solidFill>
                  <a:schemeClr val="tx1"/>
                </a:solidFill>
              </a:rPr>
              <a:t>      Small-group facilitator</a:t>
            </a:r>
          </a:p>
          <a:p>
            <a:pPr>
              <a:buClrTx/>
            </a:pPr>
            <a:r>
              <a:rPr lang="en-US" dirty="0">
                <a:solidFill>
                  <a:schemeClr val="tx1"/>
                </a:solidFill>
              </a:rPr>
              <a:t>      Speaker training</a:t>
            </a:r>
          </a:p>
          <a:p>
            <a:endParaRPr lang="en-US" dirty="0"/>
          </a:p>
        </p:txBody>
      </p:sp>
      <p:pic>
        <p:nvPicPr>
          <p:cNvPr id="8" name="Picture 7" descr="A close up of a logo&#10;&#10;Description automatically generated">
            <a:extLst>
              <a:ext uri="{FF2B5EF4-FFF2-40B4-BE49-F238E27FC236}">
                <a16:creationId xmlns:a16="http://schemas.microsoft.com/office/drawing/2014/main" id="{166BAD74-8533-4BD9-A30F-5F731C7B0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18" y="1821279"/>
            <a:ext cx="5267324" cy="4374035"/>
          </a:xfrm>
          <a:prstGeom prst="rect">
            <a:avLst/>
          </a:prstGeom>
        </p:spPr>
      </p:pic>
    </p:spTree>
    <p:extLst>
      <p:ext uri="{BB962C8B-B14F-4D97-AF65-F5344CB8AC3E}">
        <p14:creationId xmlns:p14="http://schemas.microsoft.com/office/powerpoint/2010/main" val="168759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chemeClr val="tx1"/>
                </a:solidFill>
              </a:rPr>
              <a:t>Kit and Drew Coons – An Ordinary Couple ?</a:t>
            </a:r>
            <a:br>
              <a:rPr lang="en-US" sz="3600" b="1" dirty="0">
                <a:solidFill>
                  <a:schemeClr val="tx1"/>
                </a:solidFill>
              </a:rPr>
            </a:br>
            <a:r>
              <a:rPr lang="en-US" sz="1600" b="1" dirty="0">
                <a:solidFill>
                  <a:schemeClr val="tx1"/>
                </a:solidFill>
              </a:rPr>
              <a:t>(led a highly evangelistic FamilyLife Local ministry with nearly 20,000 involved)</a:t>
            </a:r>
          </a:p>
        </p:txBody>
      </p:sp>
      <p:sp>
        <p:nvSpPr>
          <p:cNvPr id="3" name="Text Placeholder 2"/>
          <p:cNvSpPr>
            <a:spLocks noGrp="1"/>
          </p:cNvSpPr>
          <p:nvPr>
            <p:ph type="body" idx="1"/>
          </p:nvPr>
        </p:nvSpPr>
        <p:spPr>
          <a:xfrm>
            <a:off x="838200" y="1825625"/>
            <a:ext cx="5706291" cy="4351338"/>
          </a:xfrm>
        </p:spPr>
        <p:txBody>
          <a:bodyPr>
            <a:normAutofit fontScale="85000" lnSpcReduction="10000"/>
          </a:bodyPr>
          <a:lstStyle/>
          <a:p>
            <a:pPr marL="0" indent="0">
              <a:buNone/>
            </a:pPr>
            <a:r>
              <a:rPr lang="en-US" dirty="0">
                <a:solidFill>
                  <a:srgbClr val="FF0000"/>
                </a:solidFill>
              </a:rPr>
              <a:t>No, a well-trained ordinary couple.</a:t>
            </a:r>
          </a:p>
          <a:p>
            <a:pPr indent="-228600">
              <a:lnSpc>
                <a:spcPct val="110000"/>
              </a:lnSpc>
              <a:buClrTx/>
              <a:buFont typeface="Arial" panose="020B0604020202020204" pitchFamily="34" charset="0"/>
              <a:buChar char="•"/>
            </a:pPr>
            <a:r>
              <a:rPr lang="en-US" dirty="0">
                <a:solidFill>
                  <a:schemeClr val="tx1"/>
                </a:solidFill>
              </a:rPr>
              <a:t>Used Cru resources for decades before joining FamilyLife.</a:t>
            </a:r>
          </a:p>
          <a:p>
            <a:pPr indent="-228600">
              <a:lnSpc>
                <a:spcPct val="110000"/>
              </a:lnSpc>
              <a:buClrTx/>
              <a:buFont typeface="Arial" panose="020B0604020202020204" pitchFamily="34" charset="0"/>
              <a:buChar char="•"/>
            </a:pPr>
            <a:r>
              <a:rPr lang="en-US" dirty="0">
                <a:solidFill>
                  <a:schemeClr val="tx1"/>
                </a:solidFill>
              </a:rPr>
              <a:t>Completed AIT (Intensive Cru Training).</a:t>
            </a:r>
          </a:p>
          <a:p>
            <a:pPr indent="-228600">
              <a:lnSpc>
                <a:spcPct val="110000"/>
              </a:lnSpc>
              <a:buClrTx/>
              <a:buFont typeface="Arial" panose="020B0604020202020204" pitchFamily="34" charset="0"/>
              <a:buChar char="•"/>
            </a:pPr>
            <a:r>
              <a:rPr lang="en-US" dirty="0">
                <a:solidFill>
                  <a:schemeClr val="tx1"/>
                </a:solidFill>
              </a:rPr>
              <a:t>Completed two additional years of Cru Basic Sequential Training.</a:t>
            </a:r>
          </a:p>
          <a:p>
            <a:pPr indent="-228600">
              <a:lnSpc>
                <a:spcPct val="110000"/>
              </a:lnSpc>
              <a:buClrTx/>
              <a:buFont typeface="Arial" panose="020B0604020202020204" pitchFamily="34" charset="0"/>
              <a:buChar char="•"/>
            </a:pPr>
            <a:r>
              <a:rPr lang="en-US" dirty="0">
                <a:solidFill>
                  <a:schemeClr val="tx1"/>
                </a:solidFill>
              </a:rPr>
              <a:t>Attended IBS taught by Dennis Rainey.</a:t>
            </a:r>
          </a:p>
          <a:p>
            <a:pPr indent="-228600">
              <a:lnSpc>
                <a:spcPct val="110000"/>
              </a:lnSpc>
              <a:buClrTx/>
              <a:buFont typeface="Arial" panose="020B0604020202020204" pitchFamily="34" charset="0"/>
              <a:buChar char="•"/>
            </a:pPr>
            <a:r>
              <a:rPr lang="en-US" dirty="0">
                <a:solidFill>
                  <a:schemeClr val="tx1"/>
                </a:solidFill>
              </a:rPr>
              <a:t>Cru Staff in Nigeria and New Zealand.</a:t>
            </a:r>
          </a:p>
          <a:p>
            <a:endParaRPr lang="en-US" dirty="0"/>
          </a:p>
        </p:txBody>
      </p:sp>
      <p:pic>
        <p:nvPicPr>
          <p:cNvPr id="4" name="Picture 3"/>
          <p:cNvPicPr>
            <a:picLocks noChangeAspect="1"/>
          </p:cNvPicPr>
          <p:nvPr/>
        </p:nvPicPr>
        <p:blipFill>
          <a:blip r:embed="rId3"/>
          <a:stretch>
            <a:fillRect/>
          </a:stretch>
        </p:blipFill>
        <p:spPr>
          <a:xfrm>
            <a:off x="7067006" y="1825625"/>
            <a:ext cx="4144103" cy="3561735"/>
          </a:xfrm>
          <a:prstGeom prst="rect">
            <a:avLst/>
          </a:prstGeom>
        </p:spPr>
      </p:pic>
      <p:sp>
        <p:nvSpPr>
          <p:cNvPr id="5" name="Rectangle 4"/>
          <p:cNvSpPr/>
          <p:nvPr/>
        </p:nvSpPr>
        <p:spPr>
          <a:xfrm>
            <a:off x="8100134" y="5522298"/>
            <a:ext cx="2579552" cy="400110"/>
          </a:xfrm>
          <a:prstGeom prst="rect">
            <a:avLst/>
          </a:prstGeom>
        </p:spPr>
        <p:txBody>
          <a:bodyPr wrap="none">
            <a:spAutoFit/>
          </a:bodyPr>
          <a:lstStyle/>
          <a:p>
            <a:pPr lvl="0">
              <a:buClr>
                <a:srgbClr val="000000"/>
              </a:buClr>
              <a:defRPr/>
            </a:pPr>
            <a:r>
              <a:rPr lang="en-US" sz="2000" kern="0" dirty="0">
                <a:latin typeface="Roboto Light" pitchFamily="2" charset="0"/>
                <a:ea typeface="Roboto Light" pitchFamily="2" charset="0"/>
                <a:cs typeface="Arial"/>
                <a:sym typeface="Arial"/>
              </a:rPr>
              <a:t>At FamilyLife in 1991</a:t>
            </a:r>
          </a:p>
        </p:txBody>
      </p:sp>
    </p:spTree>
    <p:extLst>
      <p:ext uri="{BB962C8B-B14F-4D97-AF65-F5344CB8AC3E}">
        <p14:creationId xmlns:p14="http://schemas.microsoft.com/office/powerpoint/2010/main" val="71757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Two Aspects of Christian Maturity</a:t>
            </a:r>
          </a:p>
        </p:txBody>
      </p:sp>
      <p:sp>
        <p:nvSpPr>
          <p:cNvPr id="3" name="Text Placeholder 2"/>
          <p:cNvSpPr>
            <a:spLocks noGrp="1"/>
          </p:cNvSpPr>
          <p:nvPr>
            <p:ph type="body" idx="1"/>
          </p:nvPr>
        </p:nvSpPr>
        <p:spPr/>
        <p:txBody>
          <a:bodyPr>
            <a:normAutofit fontScale="77500" lnSpcReduction="20000"/>
          </a:bodyPr>
          <a:lstStyle/>
          <a:p>
            <a:pPr marL="177800" indent="0">
              <a:buNone/>
            </a:pPr>
            <a:r>
              <a:rPr lang="en-US" sz="3500" b="1" dirty="0">
                <a:solidFill>
                  <a:schemeClr val="tx1"/>
                </a:solidFill>
              </a:rPr>
              <a:t>The Character of Christ - How to Live</a:t>
            </a:r>
          </a:p>
          <a:p>
            <a:pPr marL="227013" indent="-227013">
              <a:lnSpc>
                <a:spcPct val="120000"/>
              </a:lnSpc>
              <a:buClrTx/>
              <a:buFont typeface="Arial" panose="020B0604020202020204" pitchFamily="34" charset="0"/>
              <a:buChar char="•"/>
            </a:pPr>
            <a:r>
              <a:rPr lang="en-US" dirty="0">
                <a:solidFill>
                  <a:schemeClr val="tx1"/>
                </a:solidFill>
              </a:rPr>
              <a:t>“ ‘Love the Lord your God with all your heart and with all your soul and with all your strength and with all your mind’ and, ‘Love your neighbor as yourself’ ” (Luke 10:27).</a:t>
            </a:r>
          </a:p>
          <a:p>
            <a:endParaRPr lang="en-US" dirty="0">
              <a:solidFill>
                <a:schemeClr val="tx1"/>
              </a:solidFill>
            </a:endParaRPr>
          </a:p>
          <a:p>
            <a:pPr marL="177800" indent="0">
              <a:buNone/>
            </a:pPr>
            <a:r>
              <a:rPr lang="en-US" sz="3500" b="1" dirty="0">
                <a:solidFill>
                  <a:schemeClr val="tx1"/>
                </a:solidFill>
              </a:rPr>
              <a:t>Ministry Skills - Abilities to Help Others</a:t>
            </a:r>
          </a:p>
          <a:p>
            <a:pPr indent="-228600">
              <a:lnSpc>
                <a:spcPct val="120000"/>
              </a:lnSpc>
              <a:buClrTx/>
              <a:buFontTx/>
              <a:buChar char="•"/>
            </a:pPr>
            <a:r>
              <a:rPr lang="en-US" dirty="0">
                <a:solidFill>
                  <a:schemeClr val="tx1"/>
                </a:solidFill>
              </a:rPr>
              <a:t>“Always be prepared to give an answer to everyone who asks you to give the reason for the hope that you have” (1 Peter 3:15).</a:t>
            </a:r>
          </a:p>
          <a:p>
            <a:pPr indent="-228600">
              <a:lnSpc>
                <a:spcPct val="120000"/>
              </a:lnSpc>
              <a:buClrTx/>
              <a:buFontTx/>
              <a:buChar char="•"/>
            </a:pPr>
            <a:r>
              <a:rPr lang="en-US" dirty="0">
                <a:solidFill>
                  <a:schemeClr val="tx1"/>
                </a:solidFill>
              </a:rPr>
              <a:t>“And He gave some as apostles, and some as prophets, and some as evangelists, and some as pastors and teachers, for the equipping of the saints for the work of service, to the building up of the body of Christ” (Ephesians 4:11-12).</a:t>
            </a:r>
          </a:p>
          <a:p>
            <a:endParaRPr lang="en-US" dirty="0"/>
          </a:p>
        </p:txBody>
      </p:sp>
    </p:spTree>
    <p:extLst>
      <p:ext uri="{BB962C8B-B14F-4D97-AF65-F5344CB8AC3E}">
        <p14:creationId xmlns:p14="http://schemas.microsoft.com/office/powerpoint/2010/main" val="418642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solidFill>
                  <a:schemeClr val="tx1"/>
                </a:solidFill>
              </a:rPr>
              <a:t>Global’s</a:t>
            </a:r>
            <a:r>
              <a:rPr lang="en-US" b="1" dirty="0">
                <a:solidFill>
                  <a:schemeClr val="tx1"/>
                </a:solidFill>
              </a:rPr>
              <a:t> Training Resources</a:t>
            </a:r>
            <a:endParaRPr lang="en-US" sz="2400" b="1" dirty="0">
              <a:solidFill>
                <a:schemeClr val="tx1"/>
              </a:solidFill>
            </a:endParaRPr>
          </a:p>
        </p:txBody>
      </p:sp>
      <p:pic>
        <p:nvPicPr>
          <p:cNvPr id="6" name="Picture 5" descr="A picture containing plant&#10;&#10;Description automatically generated">
            <a:extLst>
              <a:ext uri="{FF2B5EF4-FFF2-40B4-BE49-F238E27FC236}">
                <a16:creationId xmlns:a16="http://schemas.microsoft.com/office/drawing/2014/main" id="{942C2574-E031-48A5-9BE1-F1F810B7C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761" y="1896402"/>
            <a:ext cx="1740412" cy="2276861"/>
          </a:xfrm>
          <a:prstGeom prst="rect">
            <a:avLst/>
          </a:prstGeom>
          <a:ln>
            <a:solidFill>
              <a:schemeClr val="tx1"/>
            </a:solidFill>
          </a:ln>
        </p:spPr>
      </p:pic>
      <p:pic>
        <p:nvPicPr>
          <p:cNvPr id="9" name="Picture 8" descr="A picture containing mountain, man&#10;&#10;Description automatically generated">
            <a:extLst>
              <a:ext uri="{FF2B5EF4-FFF2-40B4-BE49-F238E27FC236}">
                <a16:creationId xmlns:a16="http://schemas.microsoft.com/office/drawing/2014/main" id="{133DEF93-90A5-4211-BBC0-C7DF99CEC6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697" y="1902500"/>
            <a:ext cx="1752604" cy="2289053"/>
          </a:xfrm>
          <a:prstGeom prst="rect">
            <a:avLst/>
          </a:prstGeom>
          <a:ln>
            <a:solidFill>
              <a:schemeClr val="tx1"/>
            </a:solidFill>
          </a:ln>
        </p:spPr>
      </p:pic>
      <p:pic>
        <p:nvPicPr>
          <p:cNvPr id="11" name="Picture 10" descr="A screenshot of a cell phone&#10;&#10;Description automatically generated">
            <a:extLst>
              <a:ext uri="{FF2B5EF4-FFF2-40B4-BE49-F238E27FC236}">
                <a16:creationId xmlns:a16="http://schemas.microsoft.com/office/drawing/2014/main" id="{5371597A-08C7-431E-B09F-FA9E1A3690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2806" y="1884019"/>
            <a:ext cx="1752604" cy="2286005"/>
          </a:xfrm>
          <a:prstGeom prst="rect">
            <a:avLst/>
          </a:prstGeom>
          <a:ln>
            <a:solidFill>
              <a:schemeClr val="tx1"/>
            </a:solidFill>
          </a:ln>
        </p:spPr>
      </p:pic>
      <p:pic>
        <p:nvPicPr>
          <p:cNvPr id="13" name="Picture 12">
            <a:extLst>
              <a:ext uri="{FF2B5EF4-FFF2-40B4-BE49-F238E27FC236}">
                <a16:creationId xmlns:a16="http://schemas.microsoft.com/office/drawing/2014/main" id="{4060058F-74FE-43AB-9281-DA24BE7C06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4521" y="4495912"/>
            <a:ext cx="1770892" cy="2282957"/>
          </a:xfrm>
          <a:prstGeom prst="rect">
            <a:avLst/>
          </a:prstGeom>
          <a:ln>
            <a:solidFill>
              <a:schemeClr val="tx1"/>
            </a:solidFill>
          </a:ln>
        </p:spPr>
      </p:pic>
      <p:pic>
        <p:nvPicPr>
          <p:cNvPr id="15" name="Picture 14" descr="A close up of a sign&#10;&#10;Description automatically generated">
            <a:extLst>
              <a:ext uri="{FF2B5EF4-FFF2-40B4-BE49-F238E27FC236}">
                <a16:creationId xmlns:a16="http://schemas.microsoft.com/office/drawing/2014/main" id="{107EB078-4C06-4F34-A76A-019A7E6A23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9697" y="4481332"/>
            <a:ext cx="1755652" cy="2292101"/>
          </a:xfrm>
          <a:prstGeom prst="rect">
            <a:avLst/>
          </a:prstGeom>
          <a:ln>
            <a:solidFill>
              <a:schemeClr val="tx1"/>
            </a:solidFill>
          </a:ln>
        </p:spPr>
      </p:pic>
      <p:pic>
        <p:nvPicPr>
          <p:cNvPr id="17" name="Picture 16" descr="A picture containing water, grass, green, sitting&#10;&#10;Description automatically generated">
            <a:extLst>
              <a:ext uri="{FF2B5EF4-FFF2-40B4-BE49-F238E27FC236}">
                <a16:creationId xmlns:a16="http://schemas.microsoft.com/office/drawing/2014/main" id="{84750CA2-3C79-46AD-A002-48E0406B20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2806" y="4481332"/>
            <a:ext cx="1752604" cy="2279909"/>
          </a:xfrm>
          <a:prstGeom prst="rect">
            <a:avLst/>
          </a:prstGeom>
          <a:ln>
            <a:solidFill>
              <a:schemeClr val="tx1"/>
            </a:solidFill>
          </a:ln>
        </p:spPr>
      </p:pic>
    </p:spTree>
    <p:extLst>
      <p:ext uri="{BB962C8B-B14F-4D97-AF65-F5344CB8AC3E}">
        <p14:creationId xmlns:p14="http://schemas.microsoft.com/office/powerpoint/2010/main" val="1900074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Warning</a:t>
            </a:r>
          </a:p>
        </p:txBody>
      </p:sp>
      <p:sp>
        <p:nvSpPr>
          <p:cNvPr id="3" name="Text Placeholder 2"/>
          <p:cNvSpPr>
            <a:spLocks noGrp="1"/>
          </p:cNvSpPr>
          <p:nvPr>
            <p:ph type="body" idx="1"/>
          </p:nvPr>
        </p:nvSpPr>
        <p:spPr>
          <a:xfrm>
            <a:off x="838200" y="1690687"/>
            <a:ext cx="5262154" cy="4625682"/>
          </a:xfrm>
        </p:spPr>
        <p:txBody>
          <a:bodyPr/>
          <a:lstStyle/>
          <a:p>
            <a:pPr marL="0" indent="0" algn="ctr">
              <a:buNone/>
            </a:pPr>
            <a:r>
              <a:rPr lang="en-US" dirty="0">
                <a:solidFill>
                  <a:schemeClr val="tx1"/>
                </a:solidFill>
              </a:rPr>
              <a:t>“Movements are messy.”</a:t>
            </a:r>
          </a:p>
          <a:p>
            <a:pPr marL="0" indent="0" algn="ctr">
              <a:buNone/>
            </a:pPr>
            <a:r>
              <a:rPr lang="en-US" sz="2000" dirty="0">
                <a:solidFill>
                  <a:schemeClr val="tx1"/>
                </a:solidFill>
              </a:rPr>
              <a:t>Dave Robinson</a:t>
            </a:r>
          </a:p>
          <a:p>
            <a:pPr marL="0" indent="0" algn="ctr">
              <a:buNone/>
            </a:pPr>
            <a:r>
              <a:rPr lang="en-US" sz="2000" dirty="0">
                <a:solidFill>
                  <a:schemeClr val="tx1"/>
                </a:solidFill>
              </a:rPr>
              <a:t>Cru | City</a:t>
            </a:r>
          </a:p>
          <a:p>
            <a:pPr marL="0" indent="0">
              <a:buNone/>
            </a:pPr>
            <a:endParaRPr lang="en-US" sz="1800" dirty="0"/>
          </a:p>
          <a:p>
            <a:pPr marL="0" indent="0">
              <a:buNone/>
            </a:pPr>
            <a:r>
              <a:rPr lang="en-US" dirty="0">
                <a:solidFill>
                  <a:srgbClr val="FF0000"/>
                </a:solidFill>
              </a:rPr>
              <a:t>Key Leaders will have their own ideas and may not readily fit a one-size-fits-all slot.</a:t>
            </a:r>
          </a:p>
          <a:p>
            <a:pPr marL="0" indent="0">
              <a:buNone/>
            </a:pPr>
            <a:endParaRPr lang="en-US" dirty="0">
              <a:solidFill>
                <a:srgbClr val="FF0000"/>
              </a:solidFill>
            </a:endParaRPr>
          </a:p>
          <a:p>
            <a:pPr marL="0" indent="0">
              <a:buNone/>
            </a:pPr>
            <a:r>
              <a:rPr lang="en-US" i="1" dirty="0">
                <a:solidFill>
                  <a:schemeClr val="tx1"/>
                </a:solidFill>
              </a:rPr>
              <a:t>“</a:t>
            </a:r>
            <a:r>
              <a:rPr lang="en-US" sz="2000" i="1" dirty="0">
                <a:solidFill>
                  <a:schemeClr val="tx1"/>
                </a:solidFill>
              </a:rPr>
              <a:t>Let us not lose heart in doing good, for in due time we will reap if we do not grow weary”</a:t>
            </a:r>
            <a:r>
              <a:rPr lang="en-US" sz="2000" dirty="0">
                <a:solidFill>
                  <a:schemeClr val="tx1"/>
                </a:solidFill>
              </a:rPr>
              <a:t>  (Galicians 6:9).</a:t>
            </a:r>
          </a:p>
          <a:p>
            <a:endParaRPr lang="en-US" dirty="0"/>
          </a:p>
        </p:txBody>
      </p:sp>
      <p:pic>
        <p:nvPicPr>
          <p:cNvPr id="4" name="Picture 3"/>
          <p:cNvPicPr>
            <a:picLocks noChangeAspect="1"/>
          </p:cNvPicPr>
          <p:nvPr/>
        </p:nvPicPr>
        <p:blipFill>
          <a:blip r:embed="rId3"/>
          <a:stretch>
            <a:fillRect/>
          </a:stretch>
        </p:blipFill>
        <p:spPr>
          <a:xfrm>
            <a:off x="6765605" y="1825624"/>
            <a:ext cx="3083789" cy="4625683"/>
          </a:xfrm>
          <a:prstGeom prst="rect">
            <a:avLst/>
          </a:prstGeom>
        </p:spPr>
      </p:pic>
    </p:spTree>
    <p:extLst>
      <p:ext uri="{BB962C8B-B14F-4D97-AF65-F5344CB8AC3E}">
        <p14:creationId xmlns:p14="http://schemas.microsoft.com/office/powerpoint/2010/main" val="285254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chemeClr val="tx1"/>
                </a:solidFill>
                <a:latin typeface="Roboto Medium" pitchFamily="2" charset="0"/>
                <a:ea typeface="Roboto Medium" pitchFamily="2" charset="0"/>
                <a:cs typeface="Arial" panose="020B0604020202020204" pitchFamily="34" charset="0"/>
              </a:rPr>
              <a:t>Biblical Importance of Families</a:t>
            </a:r>
          </a:p>
        </p:txBody>
      </p:sp>
      <p:sp>
        <p:nvSpPr>
          <p:cNvPr id="3" name="Text Placeholder 2"/>
          <p:cNvSpPr>
            <a:spLocks noGrp="1"/>
          </p:cNvSpPr>
          <p:nvPr>
            <p:ph type="body" idx="1"/>
          </p:nvPr>
        </p:nvSpPr>
        <p:spPr>
          <a:xfrm>
            <a:off x="838200" y="1459344"/>
            <a:ext cx="10515599" cy="5033819"/>
          </a:xfrm>
        </p:spPr>
        <p:txBody>
          <a:bodyPr>
            <a:normAutofit/>
          </a:bodyPr>
          <a:lstStyle/>
          <a:p>
            <a:pPr marL="0" indent="0">
              <a:buNone/>
            </a:pPr>
            <a:endParaRPr lang="en-US" dirty="0">
              <a:solidFill>
                <a:schemeClr val="tx1">
                  <a:lumMod val="75000"/>
                  <a:lumOff val="25000"/>
                </a:schemeClr>
              </a:solidFill>
            </a:endParaRPr>
          </a:p>
          <a:p>
            <a:pPr marL="0" indent="0">
              <a:buNone/>
            </a:pP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4C169350-00D5-4E5D-806C-8C9D775A2709}"/>
              </a:ext>
            </a:extLst>
          </p:cNvPr>
          <p:cNvSpPr txBox="1"/>
          <p:nvPr/>
        </p:nvSpPr>
        <p:spPr>
          <a:xfrm>
            <a:off x="1519881" y="2113005"/>
            <a:ext cx="8229600" cy="4093428"/>
          </a:xfrm>
          <a:prstGeom prst="rect">
            <a:avLst/>
          </a:prstGeom>
          <a:noFill/>
        </p:spPr>
        <p:txBody>
          <a:bodyPr wrap="square" rtlCol="0">
            <a:spAutoFit/>
          </a:bodyPr>
          <a:lstStyle/>
          <a:p>
            <a:r>
              <a:rPr lang="en-US" sz="2000" dirty="0">
                <a:latin typeface="Roboto Light"/>
              </a:rPr>
              <a:t>Families are God’s plan to raise children.</a:t>
            </a:r>
          </a:p>
          <a:p>
            <a:endParaRPr lang="en-US" sz="2000" dirty="0">
              <a:latin typeface="Roboto Light"/>
            </a:endParaRPr>
          </a:p>
          <a:p>
            <a:r>
              <a:rPr lang="en-US" sz="2000" dirty="0">
                <a:latin typeface="Roboto Light"/>
              </a:rPr>
              <a:t>Almost every social problem, whether it be crime, violence, drug abuse, abortion, ruined lives, hopelessness, or greed, is contributed to by ineffectual families. </a:t>
            </a:r>
          </a:p>
          <a:p>
            <a:endParaRPr lang="en-US" sz="2000" dirty="0">
              <a:latin typeface="Roboto Light"/>
            </a:endParaRPr>
          </a:p>
          <a:p>
            <a:r>
              <a:rPr lang="en-US" sz="2000" dirty="0">
                <a:latin typeface="Roboto Light"/>
              </a:rPr>
              <a:t>Many people today both inside and outside the church desperately desire help for their marriages and families but don’t know where to look. Fortunately, the Bible gives clear directions for having a successful family.</a:t>
            </a:r>
          </a:p>
          <a:p>
            <a:endParaRPr lang="en-US" sz="2000" dirty="0">
              <a:latin typeface="Roboto Light"/>
            </a:endParaRPr>
          </a:p>
          <a:p>
            <a:r>
              <a:rPr lang="en-US" sz="2000" dirty="0">
                <a:latin typeface="Roboto Light"/>
              </a:rPr>
              <a:t>The felt need of family relationships has also brought many thousands to the knowledge of Jesus Christ.</a:t>
            </a:r>
          </a:p>
        </p:txBody>
      </p:sp>
    </p:spTree>
    <p:extLst>
      <p:ext uri="{BB962C8B-B14F-4D97-AF65-F5344CB8AC3E}">
        <p14:creationId xmlns:p14="http://schemas.microsoft.com/office/powerpoint/2010/main" val="5646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31CCD-C985-4974-A37E-B4B785658FAC}"/>
              </a:ext>
            </a:extLst>
          </p:cNvPr>
          <p:cNvSpPr>
            <a:spLocks noGrp="1"/>
          </p:cNvSpPr>
          <p:nvPr>
            <p:ph type="title"/>
          </p:nvPr>
        </p:nvSpPr>
        <p:spPr/>
        <p:txBody>
          <a:bodyPr/>
          <a:lstStyle/>
          <a:p>
            <a:pPr algn="ctr"/>
            <a:r>
              <a:rPr lang="en-US" sz="3200" b="1" dirty="0">
                <a:solidFill>
                  <a:schemeClr val="tx1"/>
                </a:solidFill>
              </a:rPr>
              <a:t>Basic Requirements to Start a Ministry</a:t>
            </a:r>
          </a:p>
        </p:txBody>
      </p:sp>
      <p:pic>
        <p:nvPicPr>
          <p:cNvPr id="5" name="Picture 4" descr="Graphical user interface&#10;&#10;Description automatically generated">
            <a:extLst>
              <a:ext uri="{FF2B5EF4-FFF2-40B4-BE49-F238E27FC236}">
                <a16:creationId xmlns:a16="http://schemas.microsoft.com/office/drawing/2014/main" id="{D5E6B1C3-6E1D-4B49-B3B6-207D91DB4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360" y="2504767"/>
            <a:ext cx="9355277" cy="2349245"/>
          </a:xfrm>
          <a:prstGeom prst="rect">
            <a:avLst/>
          </a:prstGeom>
        </p:spPr>
      </p:pic>
    </p:spTree>
    <p:extLst>
      <p:ext uri="{BB962C8B-B14F-4D97-AF65-F5344CB8AC3E}">
        <p14:creationId xmlns:p14="http://schemas.microsoft.com/office/powerpoint/2010/main" val="390333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FamilyLife Local Ministry Strategy</a:t>
            </a:r>
            <a:br>
              <a:rPr lang="en-US" dirty="0">
                <a:solidFill>
                  <a:schemeClr val="tx1"/>
                </a:solidFill>
              </a:rPr>
            </a:br>
            <a:r>
              <a:rPr lang="en-US" sz="2400" dirty="0">
                <a:solidFill>
                  <a:schemeClr val="tx1"/>
                </a:solidFill>
              </a:rPr>
              <a:t>based on Jesus’ example</a:t>
            </a:r>
          </a:p>
        </p:txBody>
      </p:sp>
      <p:sp>
        <p:nvSpPr>
          <p:cNvPr id="3" name="Text Placeholder 2"/>
          <p:cNvSpPr>
            <a:spLocks noGrp="1"/>
          </p:cNvSpPr>
          <p:nvPr>
            <p:ph type="body" idx="1"/>
          </p:nvPr>
        </p:nvSpPr>
        <p:spPr>
          <a:xfrm>
            <a:off x="6086474" y="1995444"/>
            <a:ext cx="5523999" cy="4351338"/>
          </a:xfrm>
        </p:spPr>
        <p:txBody>
          <a:bodyPr>
            <a:normAutofit fontScale="47500" lnSpcReduction="20000"/>
          </a:bodyPr>
          <a:lstStyle/>
          <a:p>
            <a:pPr marL="177800" indent="0">
              <a:buNone/>
            </a:pPr>
            <a:r>
              <a:rPr lang="en-US" b="1" dirty="0">
                <a:solidFill>
                  <a:schemeClr val="tx1"/>
                </a:solidFill>
              </a:rPr>
              <a:t>Events (Winning)</a:t>
            </a:r>
          </a:p>
          <a:p>
            <a:pPr>
              <a:buClrTx/>
            </a:pPr>
            <a:r>
              <a:rPr lang="en-US" dirty="0">
                <a:solidFill>
                  <a:schemeClr val="tx1"/>
                </a:solidFill>
              </a:rPr>
              <a:t>     Date-night events</a:t>
            </a:r>
          </a:p>
          <a:p>
            <a:pPr>
              <a:buClrTx/>
            </a:pPr>
            <a:r>
              <a:rPr lang="en-US" dirty="0">
                <a:solidFill>
                  <a:schemeClr val="tx1"/>
                </a:solidFill>
              </a:rPr>
              <a:t>     Low-commitment weekend events</a:t>
            </a:r>
          </a:p>
          <a:p>
            <a:pPr>
              <a:buClrTx/>
            </a:pPr>
            <a:r>
              <a:rPr lang="en-US" dirty="0">
                <a:solidFill>
                  <a:schemeClr val="tx1"/>
                </a:solidFill>
              </a:rPr>
              <a:t>     Large events like Weekend to Remember</a:t>
            </a:r>
          </a:p>
          <a:p>
            <a:pPr marL="177800" indent="0">
              <a:buNone/>
            </a:pPr>
            <a:endParaRPr lang="en-US" dirty="0"/>
          </a:p>
          <a:p>
            <a:pPr marL="177800" indent="0">
              <a:buNone/>
            </a:pPr>
            <a:r>
              <a:rPr lang="en-US" b="1" dirty="0">
                <a:solidFill>
                  <a:schemeClr val="tx1"/>
                </a:solidFill>
              </a:rPr>
              <a:t>Small Groups (Building)</a:t>
            </a:r>
          </a:p>
          <a:p>
            <a:pPr>
              <a:buClr>
                <a:schemeClr val="tx1"/>
              </a:buClr>
            </a:pPr>
            <a:r>
              <a:rPr lang="en-US" dirty="0">
                <a:solidFill>
                  <a:schemeClr val="tx1"/>
                </a:solidFill>
              </a:rPr>
              <a:t>    Marriage groups</a:t>
            </a:r>
          </a:p>
          <a:p>
            <a:pPr>
              <a:buClr>
                <a:schemeClr val="tx1"/>
              </a:buClr>
            </a:pPr>
            <a:r>
              <a:rPr lang="en-US" dirty="0">
                <a:solidFill>
                  <a:schemeClr val="tx1"/>
                </a:solidFill>
              </a:rPr>
              <a:t>    Parenting groups</a:t>
            </a:r>
          </a:p>
          <a:p>
            <a:pPr>
              <a:buClr>
                <a:schemeClr val="tx1"/>
              </a:buClr>
            </a:pPr>
            <a:r>
              <a:rPr lang="en-US" dirty="0">
                <a:solidFill>
                  <a:schemeClr val="tx1"/>
                </a:solidFill>
              </a:rPr>
              <a:t>    Women’s or men’s groups </a:t>
            </a:r>
          </a:p>
          <a:p>
            <a:pPr marL="177800" indent="0">
              <a:buNone/>
            </a:pPr>
            <a:endParaRPr lang="en-US" dirty="0"/>
          </a:p>
          <a:p>
            <a:pPr marL="177800" indent="0">
              <a:buNone/>
            </a:pPr>
            <a:r>
              <a:rPr lang="en-US" b="1" dirty="0">
                <a:solidFill>
                  <a:schemeClr val="tx1"/>
                </a:solidFill>
              </a:rPr>
              <a:t>Training (Sending)</a:t>
            </a:r>
          </a:p>
          <a:p>
            <a:pPr>
              <a:buClrTx/>
            </a:pPr>
            <a:r>
              <a:rPr lang="en-US" dirty="0">
                <a:solidFill>
                  <a:schemeClr val="tx1"/>
                </a:solidFill>
              </a:rPr>
              <a:t>      Evangelism </a:t>
            </a:r>
          </a:p>
          <a:p>
            <a:pPr>
              <a:buClrTx/>
            </a:pPr>
            <a:r>
              <a:rPr lang="en-US" dirty="0">
                <a:solidFill>
                  <a:schemeClr val="tx1"/>
                </a:solidFill>
              </a:rPr>
              <a:t>      Discipleship</a:t>
            </a:r>
          </a:p>
          <a:p>
            <a:pPr>
              <a:buClrTx/>
            </a:pPr>
            <a:r>
              <a:rPr lang="en-US" dirty="0">
                <a:solidFill>
                  <a:schemeClr val="tx1"/>
                </a:solidFill>
              </a:rPr>
              <a:t>      Small-group facilitator</a:t>
            </a:r>
          </a:p>
          <a:p>
            <a:pPr>
              <a:buClrTx/>
            </a:pPr>
            <a:r>
              <a:rPr lang="en-US" dirty="0">
                <a:solidFill>
                  <a:schemeClr val="tx1"/>
                </a:solidFill>
              </a:rPr>
              <a:t>      Speaker training</a:t>
            </a:r>
          </a:p>
          <a:p>
            <a:endParaRPr lang="en-US" dirty="0"/>
          </a:p>
        </p:txBody>
      </p:sp>
      <p:pic>
        <p:nvPicPr>
          <p:cNvPr id="8" name="Picture 7" descr="A close up of a logo&#10;&#10;Description automatically generated">
            <a:extLst>
              <a:ext uri="{FF2B5EF4-FFF2-40B4-BE49-F238E27FC236}">
                <a16:creationId xmlns:a16="http://schemas.microsoft.com/office/drawing/2014/main" id="{166BAD74-8533-4BD9-A30F-5F731C7B0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18" y="1821279"/>
            <a:ext cx="5267324" cy="4374035"/>
          </a:xfrm>
          <a:prstGeom prst="rect">
            <a:avLst/>
          </a:prstGeom>
        </p:spPr>
      </p:pic>
      <p:sp>
        <p:nvSpPr>
          <p:cNvPr id="4" name="TextBox 3">
            <a:extLst>
              <a:ext uri="{FF2B5EF4-FFF2-40B4-BE49-F238E27FC236}">
                <a16:creationId xmlns:a16="http://schemas.microsoft.com/office/drawing/2014/main" id="{74654D5D-E105-4437-B990-128EAAD0A7A8}"/>
              </a:ext>
            </a:extLst>
          </p:cNvPr>
          <p:cNvSpPr txBox="1"/>
          <p:nvPr/>
        </p:nvSpPr>
        <p:spPr>
          <a:xfrm>
            <a:off x="1432261" y="5661878"/>
            <a:ext cx="3748838" cy="830997"/>
          </a:xfrm>
          <a:prstGeom prst="rect">
            <a:avLst/>
          </a:prstGeom>
          <a:noFill/>
        </p:spPr>
        <p:txBody>
          <a:bodyPr wrap="square" rtlCol="0">
            <a:spAutoFit/>
          </a:bodyPr>
          <a:lstStyle/>
          <a:p>
            <a:r>
              <a:rPr lang="en-US" sz="1600" dirty="0"/>
              <a:t>Although winning, building, or sending can occur in any of the activities, the diagram shows the most common.</a:t>
            </a:r>
          </a:p>
        </p:txBody>
      </p:sp>
    </p:spTree>
    <p:extLst>
      <p:ext uri="{BB962C8B-B14F-4D97-AF65-F5344CB8AC3E}">
        <p14:creationId xmlns:p14="http://schemas.microsoft.com/office/powerpoint/2010/main" val="202976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Ministry Versus Movement</a:t>
            </a:r>
          </a:p>
        </p:txBody>
      </p:sp>
      <p:sp>
        <p:nvSpPr>
          <p:cNvPr id="3" name="Text Placeholder 2"/>
          <p:cNvSpPr>
            <a:spLocks noGrp="1"/>
          </p:cNvSpPr>
          <p:nvPr>
            <p:ph type="body" idx="1"/>
          </p:nvPr>
        </p:nvSpPr>
        <p:spPr/>
        <p:txBody>
          <a:bodyPr/>
          <a:lstStyle/>
          <a:p>
            <a:r>
              <a:rPr lang="en-US" sz="4800" dirty="0"/>
              <a:t>  </a:t>
            </a:r>
            <a:r>
              <a:rPr lang="en-US" sz="4800" dirty="0">
                <a:solidFill>
                  <a:schemeClr val="tx1"/>
                </a:solidFill>
              </a:rPr>
              <a:t>A Movement is of God. </a:t>
            </a:r>
            <a:r>
              <a:rPr lang="en-US" sz="4800" dirty="0">
                <a:solidFill>
                  <a:srgbClr val="0070C0"/>
                </a:solidFill>
              </a:rPr>
              <a:t>You can’t build one.</a:t>
            </a:r>
          </a:p>
          <a:p>
            <a:endParaRPr lang="en-US" sz="4800" dirty="0"/>
          </a:p>
          <a:p>
            <a:r>
              <a:rPr lang="en-US" sz="4800" dirty="0"/>
              <a:t>  </a:t>
            </a:r>
            <a:r>
              <a:rPr lang="en-US" sz="4800" dirty="0">
                <a:solidFill>
                  <a:schemeClr val="tx1"/>
                </a:solidFill>
              </a:rPr>
              <a:t>You can build a ministry that God can turn into a movement.</a:t>
            </a:r>
          </a:p>
          <a:p>
            <a:pPr marL="0" indent="0">
              <a:buNone/>
            </a:pPr>
            <a:endParaRPr lang="en-US" dirty="0"/>
          </a:p>
          <a:p>
            <a:pPr marL="177800" indent="0">
              <a:buNone/>
            </a:pPr>
            <a:endParaRPr lang="en-US" dirty="0"/>
          </a:p>
        </p:txBody>
      </p:sp>
    </p:spTree>
    <p:extLst>
      <p:ext uri="{BB962C8B-B14F-4D97-AF65-F5344CB8AC3E}">
        <p14:creationId xmlns:p14="http://schemas.microsoft.com/office/powerpoint/2010/main" val="3391290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AB85-F3AD-446A-879D-6CAA84EE4EEE}"/>
              </a:ext>
            </a:extLst>
          </p:cNvPr>
          <p:cNvSpPr>
            <a:spLocks noGrp="1"/>
          </p:cNvSpPr>
          <p:nvPr>
            <p:ph type="title"/>
          </p:nvPr>
        </p:nvSpPr>
        <p:spPr/>
        <p:txBody>
          <a:bodyPr/>
          <a:lstStyle/>
          <a:p>
            <a:pPr algn="ctr"/>
            <a:r>
              <a:rPr lang="en-US" sz="3600" b="1" dirty="0">
                <a:solidFill>
                  <a:schemeClr val="tx1"/>
                </a:solidFill>
              </a:rPr>
              <a:t>Stages of Ministry Development</a:t>
            </a:r>
          </a:p>
        </p:txBody>
      </p:sp>
      <p:pic>
        <p:nvPicPr>
          <p:cNvPr id="5" name="Picture 4" descr="A picture containing timeline&#10;&#10;Description automatically generated">
            <a:extLst>
              <a:ext uri="{FF2B5EF4-FFF2-40B4-BE49-F238E27FC236}">
                <a16:creationId xmlns:a16="http://schemas.microsoft.com/office/drawing/2014/main" id="{9E74317C-30A8-4E3F-B576-7F6999813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002" y="1312107"/>
            <a:ext cx="5867993" cy="5324017"/>
          </a:xfrm>
          <a:prstGeom prst="rect">
            <a:avLst/>
          </a:prstGeom>
        </p:spPr>
      </p:pic>
    </p:spTree>
    <p:extLst>
      <p:ext uri="{BB962C8B-B14F-4D97-AF65-F5344CB8AC3E}">
        <p14:creationId xmlns:p14="http://schemas.microsoft.com/office/powerpoint/2010/main" val="123302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Role of Events</a:t>
            </a:r>
            <a:br>
              <a:rPr lang="en-US" dirty="0">
                <a:solidFill>
                  <a:schemeClr val="tx1"/>
                </a:solidFill>
              </a:rPr>
            </a:br>
            <a:r>
              <a:rPr lang="en-US" sz="2400" dirty="0">
                <a:solidFill>
                  <a:schemeClr val="tx1">
                    <a:lumMod val="75000"/>
                    <a:lumOff val="25000"/>
                  </a:schemeClr>
                </a:solidFill>
              </a:rPr>
              <a:t>Win people to Christ and catalyze people to the movement</a:t>
            </a:r>
          </a:p>
        </p:txBody>
      </p:sp>
      <p:sp>
        <p:nvSpPr>
          <p:cNvPr id="3" name="Text Placeholder 2"/>
          <p:cNvSpPr>
            <a:spLocks noGrp="1"/>
          </p:cNvSpPr>
          <p:nvPr>
            <p:ph type="body" idx="1"/>
          </p:nvPr>
        </p:nvSpPr>
        <p:spPr>
          <a:xfrm>
            <a:off x="6086474" y="1995444"/>
            <a:ext cx="5523999" cy="4351338"/>
          </a:xfrm>
        </p:spPr>
        <p:txBody>
          <a:bodyPr>
            <a:normAutofit fontScale="47500" lnSpcReduction="20000"/>
          </a:bodyPr>
          <a:lstStyle/>
          <a:p>
            <a:pPr marL="177800" indent="0">
              <a:buNone/>
            </a:pPr>
            <a:r>
              <a:rPr lang="en-US" sz="4200" b="1" dirty="0">
                <a:solidFill>
                  <a:srgbClr val="0070C0"/>
                </a:solidFill>
              </a:rPr>
              <a:t>Events (Winning)</a:t>
            </a:r>
          </a:p>
          <a:p>
            <a:pPr>
              <a:buClrTx/>
            </a:pPr>
            <a:r>
              <a:rPr lang="en-US" dirty="0">
                <a:solidFill>
                  <a:schemeClr val="tx1"/>
                </a:solidFill>
              </a:rPr>
              <a:t>     Date-night events</a:t>
            </a:r>
          </a:p>
          <a:p>
            <a:pPr>
              <a:buClrTx/>
            </a:pPr>
            <a:r>
              <a:rPr lang="en-US" dirty="0">
                <a:solidFill>
                  <a:schemeClr val="tx1"/>
                </a:solidFill>
              </a:rPr>
              <a:t>     Low-commitment weekend events                    </a:t>
            </a:r>
          </a:p>
          <a:p>
            <a:pPr>
              <a:buClrTx/>
            </a:pPr>
            <a:r>
              <a:rPr lang="en-US" dirty="0">
                <a:solidFill>
                  <a:schemeClr val="tx1"/>
                </a:solidFill>
              </a:rPr>
              <a:t>     Large events like Weekend to Remember</a:t>
            </a:r>
          </a:p>
          <a:p>
            <a:pPr marL="177800" indent="0">
              <a:buNone/>
            </a:pPr>
            <a:endParaRPr lang="en-US" dirty="0"/>
          </a:p>
          <a:p>
            <a:pPr marL="177800" indent="0">
              <a:buNone/>
            </a:pPr>
            <a:r>
              <a:rPr lang="en-US" b="1" dirty="0">
                <a:solidFill>
                  <a:schemeClr val="tx1"/>
                </a:solidFill>
              </a:rPr>
              <a:t>Small Groups (Building)</a:t>
            </a:r>
          </a:p>
          <a:p>
            <a:pPr>
              <a:buClrTx/>
            </a:pPr>
            <a:r>
              <a:rPr lang="en-US" dirty="0">
                <a:solidFill>
                  <a:schemeClr val="tx1"/>
                </a:solidFill>
              </a:rPr>
              <a:t>    Marriage groups</a:t>
            </a:r>
          </a:p>
          <a:p>
            <a:pPr>
              <a:buClrTx/>
            </a:pPr>
            <a:r>
              <a:rPr lang="en-US" dirty="0">
                <a:solidFill>
                  <a:schemeClr val="tx1"/>
                </a:solidFill>
              </a:rPr>
              <a:t>    Parenting groups</a:t>
            </a:r>
          </a:p>
          <a:p>
            <a:pPr>
              <a:buClrTx/>
            </a:pPr>
            <a:r>
              <a:rPr lang="en-US" dirty="0">
                <a:solidFill>
                  <a:schemeClr val="tx1"/>
                </a:solidFill>
              </a:rPr>
              <a:t>    Women’s or men’s groups </a:t>
            </a:r>
          </a:p>
          <a:p>
            <a:pPr marL="177800" indent="0">
              <a:buNone/>
            </a:pPr>
            <a:endParaRPr lang="en-US" dirty="0"/>
          </a:p>
          <a:p>
            <a:pPr marL="177800" indent="0">
              <a:buNone/>
            </a:pPr>
            <a:r>
              <a:rPr lang="en-US" b="1" dirty="0">
                <a:solidFill>
                  <a:schemeClr val="tx1"/>
                </a:solidFill>
              </a:rPr>
              <a:t>Training (Sending)</a:t>
            </a:r>
          </a:p>
          <a:p>
            <a:pPr>
              <a:buClrTx/>
            </a:pPr>
            <a:r>
              <a:rPr lang="en-US" dirty="0">
                <a:solidFill>
                  <a:schemeClr val="tx1"/>
                </a:solidFill>
              </a:rPr>
              <a:t>      Evangelism </a:t>
            </a:r>
          </a:p>
          <a:p>
            <a:pPr>
              <a:buClrTx/>
            </a:pPr>
            <a:r>
              <a:rPr lang="en-US" dirty="0">
                <a:solidFill>
                  <a:schemeClr val="tx1"/>
                </a:solidFill>
              </a:rPr>
              <a:t>      Discipleship</a:t>
            </a:r>
          </a:p>
          <a:p>
            <a:pPr>
              <a:buClrTx/>
            </a:pPr>
            <a:r>
              <a:rPr lang="en-US" dirty="0">
                <a:solidFill>
                  <a:schemeClr val="tx1"/>
                </a:solidFill>
              </a:rPr>
              <a:t>      Small-group facilitator</a:t>
            </a:r>
          </a:p>
          <a:p>
            <a:pPr>
              <a:buClrTx/>
            </a:pPr>
            <a:r>
              <a:rPr lang="en-US" dirty="0">
                <a:solidFill>
                  <a:schemeClr val="tx1"/>
                </a:solidFill>
              </a:rPr>
              <a:t>      Speaker training</a:t>
            </a:r>
          </a:p>
          <a:p>
            <a:endParaRPr lang="en-US" dirty="0"/>
          </a:p>
        </p:txBody>
      </p:sp>
      <p:pic>
        <p:nvPicPr>
          <p:cNvPr id="8" name="Picture 7" descr="A close up of a logo&#10;&#10;Description automatically generated">
            <a:extLst>
              <a:ext uri="{FF2B5EF4-FFF2-40B4-BE49-F238E27FC236}">
                <a16:creationId xmlns:a16="http://schemas.microsoft.com/office/drawing/2014/main" id="{166BAD74-8533-4BD9-A30F-5F731C7B0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18" y="1821279"/>
            <a:ext cx="5267324" cy="4374035"/>
          </a:xfrm>
          <a:prstGeom prst="rect">
            <a:avLst/>
          </a:prstGeom>
        </p:spPr>
      </p:pic>
    </p:spTree>
    <p:extLst>
      <p:ext uri="{BB962C8B-B14F-4D97-AF65-F5344CB8AC3E}">
        <p14:creationId xmlns:p14="http://schemas.microsoft.com/office/powerpoint/2010/main" val="789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1529-EEC6-4068-B696-0595B46690BE}"/>
              </a:ext>
            </a:extLst>
          </p:cNvPr>
          <p:cNvSpPr>
            <a:spLocks noGrp="1"/>
          </p:cNvSpPr>
          <p:nvPr>
            <p:ph type="title"/>
          </p:nvPr>
        </p:nvSpPr>
        <p:spPr/>
        <p:txBody>
          <a:bodyPr/>
          <a:lstStyle/>
          <a:p>
            <a:pPr algn="ctr"/>
            <a:r>
              <a:rPr lang="en-US" b="1" dirty="0">
                <a:solidFill>
                  <a:schemeClr val="tx1"/>
                </a:solidFill>
              </a:rPr>
              <a:t>Events</a:t>
            </a:r>
          </a:p>
        </p:txBody>
      </p:sp>
      <p:sp>
        <p:nvSpPr>
          <p:cNvPr id="3" name="Content Placeholder 2">
            <a:extLst>
              <a:ext uri="{FF2B5EF4-FFF2-40B4-BE49-F238E27FC236}">
                <a16:creationId xmlns:a16="http://schemas.microsoft.com/office/drawing/2014/main" id="{7291308E-343B-4D25-BC77-017C7A240242}"/>
              </a:ext>
            </a:extLst>
          </p:cNvPr>
          <p:cNvSpPr>
            <a:spLocks noGrp="1"/>
          </p:cNvSpPr>
          <p:nvPr>
            <p:ph sz="half" idx="1"/>
          </p:nvPr>
        </p:nvSpPr>
        <p:spPr>
          <a:xfrm>
            <a:off x="838200" y="1825625"/>
            <a:ext cx="10242884" cy="4351338"/>
          </a:xfrm>
        </p:spPr>
        <p:txBody>
          <a:bodyPr/>
          <a:lstStyle/>
          <a:p>
            <a:pPr>
              <a:buClrTx/>
              <a:buFont typeface="Arial" panose="020B0604020202020204" pitchFamily="34" charset="0"/>
              <a:buChar char="•"/>
            </a:pPr>
            <a:r>
              <a:rPr lang="en-US" dirty="0">
                <a:solidFill>
                  <a:schemeClr val="tx1"/>
                </a:solidFill>
              </a:rPr>
              <a:t> Jesus frequently taught in front of gatherings of people.</a:t>
            </a:r>
          </a:p>
          <a:p>
            <a:pPr marL="177800" indent="0">
              <a:buClrTx/>
              <a:buNone/>
            </a:pPr>
            <a:endParaRPr lang="en-US" dirty="0">
              <a:solidFill>
                <a:schemeClr val="tx1"/>
              </a:solidFill>
            </a:endParaRPr>
          </a:p>
          <a:p>
            <a:pPr>
              <a:buClrTx/>
              <a:buFont typeface="Arial" panose="020B0604020202020204" pitchFamily="34" charset="0"/>
              <a:buChar char="•"/>
            </a:pPr>
            <a:r>
              <a:rPr lang="en-US" dirty="0">
                <a:solidFill>
                  <a:schemeClr val="tx1"/>
                </a:solidFill>
              </a:rPr>
              <a:t> Several categories of events can be part of a developing FamilyLife ministry, including Major Events, Exposure Events, and Training Events.</a:t>
            </a:r>
          </a:p>
          <a:p>
            <a:pPr marL="177800" indent="0">
              <a:buClrTx/>
              <a:buNone/>
            </a:pPr>
            <a:endParaRPr lang="en-US" dirty="0">
              <a:solidFill>
                <a:schemeClr val="tx1"/>
              </a:solidFill>
            </a:endParaRPr>
          </a:p>
          <a:p>
            <a:pPr>
              <a:buClrTx/>
              <a:buFont typeface="Arial" panose="020B0604020202020204" pitchFamily="34" charset="0"/>
              <a:buChar char="•"/>
            </a:pPr>
            <a:r>
              <a:rPr lang="en-US" dirty="0">
                <a:solidFill>
                  <a:schemeClr val="tx1"/>
                </a:solidFill>
              </a:rPr>
              <a:t> Events might be organized in one of two different ways: organized by FamilyLife or organized by others.</a:t>
            </a:r>
          </a:p>
        </p:txBody>
      </p:sp>
    </p:spTree>
    <p:extLst>
      <p:ext uri="{BB962C8B-B14F-4D97-AF65-F5344CB8AC3E}">
        <p14:creationId xmlns:p14="http://schemas.microsoft.com/office/powerpoint/2010/main" val="382488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rPr>
              <a:t>Types of Events</a:t>
            </a:r>
          </a:p>
        </p:txBody>
      </p:sp>
      <p:sp>
        <p:nvSpPr>
          <p:cNvPr id="3" name="Text Placeholder 2"/>
          <p:cNvSpPr>
            <a:spLocks noGrp="1"/>
          </p:cNvSpPr>
          <p:nvPr>
            <p:ph type="body" idx="1"/>
          </p:nvPr>
        </p:nvSpPr>
        <p:spPr/>
        <p:txBody>
          <a:bodyPr>
            <a:normAutofit fontScale="77500" lnSpcReduction="20000"/>
          </a:bodyPr>
          <a:lstStyle/>
          <a:p>
            <a:pPr marL="457200" marR="457200" lvl="0" indent="-457200">
              <a:lnSpc>
                <a:spcPct val="120000"/>
              </a:lnSpc>
              <a:spcBef>
                <a:spcPts val="0"/>
              </a:spcBef>
              <a:buClrTx/>
              <a:buFont typeface="Arial" panose="020B0604020202020204" pitchFamily="34" charset="0"/>
              <a:buChar char="•"/>
            </a:pPr>
            <a:r>
              <a:rPr lang="en-US" b="1" dirty="0">
                <a:solidFill>
                  <a:schemeClr val="tx1"/>
                </a:solidFill>
                <a:ea typeface="Calibri" panose="020F0502020204030204" pitchFamily="34" charset="0"/>
                <a:cs typeface="Times New Roman" panose="02020603050405020304" pitchFamily="18" charset="0"/>
              </a:rPr>
              <a:t>Major Events: </a:t>
            </a:r>
            <a:r>
              <a:rPr lang="en-US" dirty="0">
                <a:solidFill>
                  <a:schemeClr val="tx1"/>
                </a:solidFill>
                <a:ea typeface="Calibri" panose="020F0502020204030204" pitchFamily="34" charset="0"/>
                <a:cs typeface="Times New Roman" panose="02020603050405020304" pitchFamily="18" charset="0"/>
              </a:rPr>
              <a:t>A full day or more of teaching biblical principles for families. Couples’ activities and project time are included in the experience.  </a:t>
            </a:r>
          </a:p>
          <a:p>
            <a:pPr marL="200025" marR="457200" indent="0">
              <a:lnSpc>
                <a:spcPct val="120000"/>
              </a:lnSpc>
              <a:spcBef>
                <a:spcPts val="0"/>
              </a:spcBef>
              <a:buClrTx/>
              <a:buNone/>
            </a:pPr>
            <a:endParaRPr lang="en-US" dirty="0">
              <a:solidFill>
                <a:schemeClr val="tx1"/>
              </a:solidFill>
              <a:ea typeface="Times New Roman" panose="02020603050405020304" pitchFamily="18" charset="0"/>
            </a:endParaRPr>
          </a:p>
          <a:p>
            <a:pPr marL="457200" marR="457200" lvl="0" indent="-457200">
              <a:lnSpc>
                <a:spcPct val="120000"/>
              </a:lnSpc>
              <a:spcBef>
                <a:spcPts val="0"/>
              </a:spcBef>
              <a:buClrTx/>
              <a:buFont typeface="Arial" panose="020B0604020202020204" pitchFamily="34" charset="0"/>
              <a:buChar char="•"/>
            </a:pPr>
            <a:r>
              <a:rPr lang="en-US" b="1" dirty="0">
                <a:solidFill>
                  <a:schemeClr val="tx1"/>
                </a:solidFill>
                <a:ea typeface="Calibri" panose="020F0502020204030204" pitchFamily="34" charset="0"/>
                <a:cs typeface="Times New Roman" panose="02020603050405020304" pitchFamily="18" charset="0"/>
              </a:rPr>
              <a:t>Low-Commitment Events:</a:t>
            </a:r>
            <a:r>
              <a:rPr lang="en-US" dirty="0">
                <a:solidFill>
                  <a:schemeClr val="tx1"/>
                </a:solidFill>
                <a:ea typeface="Calibri" panose="020F0502020204030204" pitchFamily="34" charset="0"/>
                <a:cs typeface="Times New Roman" panose="02020603050405020304" pitchFamily="18" charset="0"/>
              </a:rPr>
              <a:t> Generally one or two marriage talks and a few activities to expose a group to FamilyLife. If done well, many of the audience will attend subsequent major events or participate in small groups. </a:t>
            </a:r>
          </a:p>
          <a:p>
            <a:pPr marL="457200" marR="457200" lvl="0" indent="-457200">
              <a:lnSpc>
                <a:spcPct val="120000"/>
              </a:lnSpc>
              <a:spcBef>
                <a:spcPts val="0"/>
              </a:spcBef>
              <a:buClrTx/>
              <a:buFont typeface="Arial" panose="020B0604020202020204" pitchFamily="34" charset="0"/>
              <a:buChar char="•"/>
            </a:pPr>
            <a:endParaRPr lang="en-US" dirty="0">
              <a:solidFill>
                <a:schemeClr val="tx1"/>
              </a:solidFill>
              <a:ea typeface="Times New Roman" panose="02020603050405020304" pitchFamily="18" charset="0"/>
            </a:endParaRPr>
          </a:p>
          <a:p>
            <a:pPr marL="457200" marR="457200" lvl="0" indent="-457200">
              <a:lnSpc>
                <a:spcPct val="120000"/>
              </a:lnSpc>
              <a:spcBef>
                <a:spcPts val="0"/>
              </a:spcBef>
              <a:buClrTx/>
              <a:buFont typeface="Arial" panose="020B0604020202020204" pitchFamily="34" charset="0"/>
              <a:buChar char="•"/>
            </a:pPr>
            <a:r>
              <a:rPr lang="en-US" b="1" dirty="0">
                <a:solidFill>
                  <a:schemeClr val="tx1"/>
                </a:solidFill>
                <a:ea typeface="Calibri" panose="020F0502020204030204" pitchFamily="34" charset="0"/>
                <a:cs typeface="Times New Roman" panose="02020603050405020304" pitchFamily="18" charset="0"/>
              </a:rPr>
              <a:t>Training Events: </a:t>
            </a:r>
            <a:r>
              <a:rPr lang="en-US" dirty="0">
                <a:solidFill>
                  <a:schemeClr val="tx1"/>
                </a:solidFill>
                <a:ea typeface="Calibri" panose="020F0502020204030204" pitchFamily="34" charset="0"/>
                <a:cs typeface="Times New Roman" panose="02020603050405020304" pitchFamily="18" charset="0"/>
              </a:rPr>
              <a:t>Can be from an hour to a full weekend. Training events teach FamilyLife strategies and equip couples to use resources as </a:t>
            </a:r>
            <a:r>
              <a:rPr lang="en-US" dirty="0" err="1">
                <a:solidFill>
                  <a:schemeClr val="tx1"/>
                </a:solidFill>
                <a:ea typeface="Calibri" panose="020F0502020204030204" pitchFamily="34" charset="0"/>
                <a:cs typeface="Times New Roman" panose="02020603050405020304" pitchFamily="18" charset="0"/>
              </a:rPr>
              <a:t>FamilyLife</a:t>
            </a:r>
            <a:r>
              <a:rPr lang="en-US" dirty="0">
                <a:solidFill>
                  <a:schemeClr val="tx1"/>
                </a:solidFill>
                <a:ea typeface="Calibri" panose="020F0502020204030204" pitchFamily="34" charset="0"/>
                <a:cs typeface="Times New Roman" panose="02020603050405020304" pitchFamily="18" charset="0"/>
              </a:rPr>
              <a:t> Local. Participants enjoy training more if a few advanced marriage principles are mixed in with the how-to instructions.   </a:t>
            </a:r>
          </a:p>
          <a:p>
            <a:pPr marL="0" marR="457200" lvl="0" indent="0">
              <a:spcBef>
                <a:spcPts val="0"/>
              </a:spcBef>
              <a:buNone/>
            </a:pPr>
            <a:r>
              <a:rPr lang="en-US"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51812326"/>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2857</TotalTime>
  <Words>1657</Words>
  <Application>Microsoft Office PowerPoint</Application>
  <PresentationFormat>Widescreen</PresentationFormat>
  <Paragraphs>177</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Roboto Light</vt:lpstr>
      <vt:lpstr>Roboto Medium</vt:lpstr>
      <vt:lpstr>1_Office Theme</vt:lpstr>
      <vt:lpstr>PowerPoint Presentation</vt:lpstr>
      <vt:lpstr>Biblical Importance of Families</vt:lpstr>
      <vt:lpstr>Basic Requirements to Start a Ministry</vt:lpstr>
      <vt:lpstr>FamilyLife Local Ministry Strategy based on Jesus’ example</vt:lpstr>
      <vt:lpstr>Ministry Versus Movement</vt:lpstr>
      <vt:lpstr>Stages of Ministry Development</vt:lpstr>
      <vt:lpstr>Role of Events Win people to Christ and catalyze people to the movement</vt:lpstr>
      <vt:lpstr>Events</vt:lpstr>
      <vt:lpstr>Types of Events</vt:lpstr>
      <vt:lpstr>Role of Small Groups Discipline others in the ways of Jesus and identify leaders</vt:lpstr>
      <vt:lpstr>Permanent Life Change</vt:lpstr>
      <vt:lpstr>Effective Small-Group Multiplication</vt:lpstr>
      <vt:lpstr>Accelerating Multiplication</vt:lpstr>
      <vt:lpstr>Small Groups – Outreach and Evangelism</vt:lpstr>
      <vt:lpstr>Role of Training Equipping leaders to grow the ministry</vt:lpstr>
      <vt:lpstr>Kit and Drew Coons – An Ordinary Couple ? (led a highly evangelistic FamilyLife Local ministry with nearly 20,000 involved)</vt:lpstr>
      <vt:lpstr>Two Aspects of Christian Maturity</vt:lpstr>
      <vt:lpstr>Global’s Training Resources</vt:lpstr>
      <vt:lpstr>Warning</vt:lpstr>
    </vt:vector>
  </TitlesOfParts>
  <Company>FamilyLife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 Ministry in South Carolina</dc:title>
  <dc:creator>Kirk Murray</dc:creator>
  <cp:lastModifiedBy>Jayna Richardson</cp:lastModifiedBy>
  <cp:revision>127</cp:revision>
  <cp:lastPrinted>2020-05-18T17:34:06Z</cp:lastPrinted>
  <dcterms:created xsi:type="dcterms:W3CDTF">2017-12-14T17:09:03Z</dcterms:created>
  <dcterms:modified xsi:type="dcterms:W3CDTF">2020-11-11T16:05:23Z</dcterms:modified>
</cp:coreProperties>
</file>