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28" r:id="rId2"/>
    <p:sldMasterId id="2147483702" r:id="rId3"/>
    <p:sldMasterId id="2147483714" r:id="rId4"/>
    <p:sldMasterId id="2147483690" r:id="rId5"/>
    <p:sldMasterId id="2147483678" r:id="rId6"/>
    <p:sldMasterId id="2147483660" r:id="rId7"/>
    <p:sldMasterId id="2147483666" r:id="rId8"/>
  </p:sldMasterIdLst>
  <p:notesMasterIdLst>
    <p:notesMasterId r:id="rId34"/>
  </p:notesMasterIdLst>
  <p:handoutMasterIdLst>
    <p:handoutMasterId r:id="rId35"/>
  </p:handoutMasterIdLst>
  <p:sldIdLst>
    <p:sldId id="349" r:id="rId9"/>
    <p:sldId id="258" r:id="rId10"/>
    <p:sldId id="359" r:id="rId11"/>
    <p:sldId id="323" r:id="rId12"/>
    <p:sldId id="378" r:id="rId13"/>
    <p:sldId id="372" r:id="rId14"/>
    <p:sldId id="380" r:id="rId15"/>
    <p:sldId id="351" r:id="rId16"/>
    <p:sldId id="325" r:id="rId17"/>
    <p:sldId id="366" r:id="rId18"/>
    <p:sldId id="381" r:id="rId19"/>
    <p:sldId id="369" r:id="rId20"/>
    <p:sldId id="362" r:id="rId21"/>
    <p:sldId id="352" r:id="rId22"/>
    <p:sldId id="367" r:id="rId23"/>
    <p:sldId id="306" r:id="rId24"/>
    <p:sldId id="363" r:id="rId25"/>
    <p:sldId id="383" r:id="rId26"/>
    <p:sldId id="384" r:id="rId27"/>
    <p:sldId id="385" r:id="rId28"/>
    <p:sldId id="331" r:id="rId29"/>
    <p:sldId id="357" r:id="rId30"/>
    <p:sldId id="382" r:id="rId31"/>
    <p:sldId id="265" r:id="rId32"/>
    <p:sldId id="379"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C674CA-97B0-4EE0-B57D-7FEA9C309F82}">
          <p14:sldIdLst>
            <p14:sldId id="349"/>
          </p14:sldIdLst>
        </p14:section>
        <p14:section name="Intro &amp; Vision" id="{B840571C-67D1-4E85-AC10-BDED20106456}">
          <p14:sldIdLst>
            <p14:sldId id="258"/>
            <p14:sldId id="359"/>
            <p14:sldId id="323"/>
            <p14:sldId id="378"/>
            <p14:sldId id="372"/>
            <p14:sldId id="380"/>
            <p14:sldId id="351"/>
            <p14:sldId id="325"/>
          </p14:sldIdLst>
        </p14:section>
        <p14:section name="Training" id="{356A3F02-2AB2-484E-A1EB-51DA575C47E7}">
          <p14:sldIdLst>
            <p14:sldId id="366"/>
            <p14:sldId id="381"/>
            <p14:sldId id="369"/>
            <p14:sldId id="362"/>
            <p14:sldId id="352"/>
            <p14:sldId id="367"/>
            <p14:sldId id="306"/>
            <p14:sldId id="363"/>
          </p14:sldIdLst>
        </p14:section>
        <p14:section name="TIPS" id="{21CBEAC8-543A-4857-827F-B4A2F2307CC7}">
          <p14:sldIdLst>
            <p14:sldId id="383"/>
            <p14:sldId id="384"/>
            <p14:sldId id="385"/>
            <p14:sldId id="331"/>
            <p14:sldId id="357"/>
            <p14:sldId id="382"/>
            <p14:sldId id="265"/>
            <p14:sldId id="3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BC95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50067" autoAdjust="0"/>
  </p:normalViewPr>
  <p:slideViewPr>
    <p:cSldViewPr snapToGrid="0">
      <p:cViewPr varScale="1">
        <p:scale>
          <a:sx n="39" d="100"/>
          <a:sy n="39" d="100"/>
        </p:scale>
        <p:origin x="1548" y="42"/>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59" d="100"/>
          <a:sy n="59" d="100"/>
        </p:scale>
        <p:origin x="26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E848FB-0BC8-4F59-AF0E-E437B4EDB3BC}"/>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301 Small Group Training v2020 - Outreach Focus</a:t>
            </a:r>
          </a:p>
        </p:txBody>
      </p:sp>
      <p:sp>
        <p:nvSpPr>
          <p:cNvPr id="3" name="Date Placeholder 2">
            <a:extLst>
              <a:ext uri="{FF2B5EF4-FFF2-40B4-BE49-F238E27FC236}">
                <a16:creationId xmlns:a16="http://schemas.microsoft.com/office/drawing/2014/main" id="{D24E29F1-2A8A-4C38-B3FB-D9E5891A7010}"/>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AE5A394-C094-4106-A8A3-DF8080C2BBAE}" type="datetimeFigureOut">
              <a:rPr lang="en-US" smtClean="0"/>
              <a:t>1/16/2021</a:t>
            </a:fld>
            <a:endParaRPr lang="en-US"/>
          </a:p>
        </p:txBody>
      </p:sp>
      <p:sp>
        <p:nvSpPr>
          <p:cNvPr id="4" name="Footer Placeholder 3">
            <a:extLst>
              <a:ext uri="{FF2B5EF4-FFF2-40B4-BE49-F238E27FC236}">
                <a16:creationId xmlns:a16="http://schemas.microsoft.com/office/drawing/2014/main" id="{304758A4-9EDB-4D5C-A2A6-B08F5C6947E1}"/>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A71C6A-C66C-4A2B-ADCC-6073731DDF21}"/>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487A7BE-9155-4EA6-87FA-64E8D07B405D}" type="slidenum">
              <a:rPr lang="en-US" smtClean="0"/>
              <a:t>‹#›</a:t>
            </a:fld>
            <a:endParaRPr lang="en-US"/>
          </a:p>
        </p:txBody>
      </p:sp>
    </p:spTree>
    <p:extLst>
      <p:ext uri="{BB962C8B-B14F-4D97-AF65-F5344CB8AC3E}">
        <p14:creationId xmlns:p14="http://schemas.microsoft.com/office/powerpoint/2010/main" val="302689334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782291" cy="482208"/>
          </a:xfrm>
          <a:prstGeom prst="rect">
            <a:avLst/>
          </a:prstGeom>
        </p:spPr>
        <p:txBody>
          <a:bodyPr vert="horz" lIns="96639" tIns="48320" rIns="96639" bIns="48320" rtlCol="0"/>
          <a:lstStyle>
            <a:lvl1pPr algn="l">
              <a:defRPr sz="1300"/>
            </a:lvl1pPr>
          </a:lstStyle>
          <a:p>
            <a:r>
              <a:rPr lang="en-US" dirty="0"/>
              <a:t>301 Small Group Training v2020 - Outreach Focus</a:t>
            </a:r>
          </a:p>
          <a:p>
            <a:r>
              <a:rPr lang="en-US" dirty="0"/>
              <a:t>Presenter Notes</a:t>
            </a:r>
          </a:p>
        </p:txBody>
      </p:sp>
      <p:sp>
        <p:nvSpPr>
          <p:cNvPr id="4" name="Slide Image Placeholder 3"/>
          <p:cNvSpPr>
            <a:spLocks noGrp="1" noRot="1" noChangeAspect="1"/>
          </p:cNvSpPr>
          <p:nvPr>
            <p:ph type="sldImg" idx="2"/>
          </p:nvPr>
        </p:nvSpPr>
        <p:spPr>
          <a:xfrm>
            <a:off x="777875" y="661988"/>
            <a:ext cx="5759450" cy="3240087"/>
          </a:xfrm>
          <a:prstGeom prst="rect">
            <a:avLst/>
          </a:prstGeom>
          <a:noFill/>
          <a:ln w="12700">
            <a:solidFill>
              <a:prstClr val="black"/>
            </a:solidFill>
          </a:ln>
        </p:spPr>
        <p:txBody>
          <a:bodyPr vert="horz" lIns="96639" tIns="48320" rIns="96639" bIns="48320" rtlCol="0" anchor="ctr"/>
          <a:lstStyle/>
          <a:p>
            <a:endParaRPr lang="en-US"/>
          </a:p>
        </p:txBody>
      </p:sp>
      <p:sp>
        <p:nvSpPr>
          <p:cNvPr id="5" name="Notes Placeholder 4"/>
          <p:cNvSpPr>
            <a:spLocks noGrp="1"/>
          </p:cNvSpPr>
          <p:nvPr>
            <p:ph type="body" sz="quarter" idx="3"/>
          </p:nvPr>
        </p:nvSpPr>
        <p:spPr>
          <a:xfrm>
            <a:off x="731520" y="4081855"/>
            <a:ext cx="5852160" cy="4857912"/>
          </a:xfrm>
          <a:prstGeom prst="rect">
            <a:avLst/>
          </a:prstGeom>
        </p:spPr>
        <p:txBody>
          <a:bodyPr vert="horz" lIns="96639" tIns="48320" rIns="96639"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8" y="9119477"/>
            <a:ext cx="3169920" cy="481727"/>
          </a:xfrm>
          <a:prstGeom prst="rect">
            <a:avLst/>
          </a:prstGeom>
        </p:spPr>
        <p:txBody>
          <a:bodyPr vert="horz" lIns="96639" tIns="48320" rIns="96639" bIns="48320" rtlCol="0" anchor="b"/>
          <a:lstStyle>
            <a:lvl1pPr algn="r">
              <a:defRPr sz="1300"/>
            </a:lvl1pPr>
          </a:lstStyle>
          <a:p>
            <a:fld id="{1367C8E6-DBFE-46EE-96FD-3BBA10ACE351}" type="slidenum">
              <a:rPr lang="en-US" smtClean="0"/>
              <a:t>‹#›</a:t>
            </a:fld>
            <a:endParaRPr lang="en-US"/>
          </a:p>
        </p:txBody>
      </p:sp>
    </p:spTree>
    <p:extLst>
      <p:ext uri="{BB962C8B-B14F-4D97-AF65-F5344CB8AC3E}">
        <p14:creationId xmlns:p14="http://schemas.microsoft.com/office/powerpoint/2010/main" val="264960607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knowgod.com/en/thefour?icid=gtshar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1" dirty="0">
                <a:latin typeface="Century Gothic" panose="020B0502020202020204" pitchFamily="34" charset="0"/>
              </a:rPr>
              <a:t>This presentation assumes familiarity with FamilyLife’s small group strategy and basic methods. At least one of Small Group Trainings 101 or 201 is recommended as a prerequisite prior to viewing or presenting 301.</a:t>
            </a:r>
          </a:p>
          <a:p>
            <a:pPr defTabSz="989038">
              <a:defRPr/>
            </a:pPr>
            <a:endParaRPr lang="en-US" sz="1400" b="1" u="sng" dirty="0">
              <a:latin typeface="Century Gothic" panose="020B0502020202020204" pitchFamily="34" charset="0"/>
            </a:endParaRPr>
          </a:p>
          <a:p>
            <a:pPr defTabSz="989038">
              <a:defRPr/>
            </a:pPr>
            <a:r>
              <a:rPr lang="en-US" sz="1400" b="1" u="sng" dirty="0">
                <a:latin typeface="Century Gothic" panose="020B0502020202020204" pitchFamily="34" charset="0"/>
              </a:rPr>
              <a:t>PRESENTER NOTES</a:t>
            </a:r>
            <a:r>
              <a:rPr lang="en-US" sz="1400" b="1" dirty="0">
                <a:latin typeface="Century Gothic" panose="020B0502020202020204" pitchFamily="34" charset="0"/>
              </a:rPr>
              <a:t>:</a:t>
            </a:r>
          </a:p>
          <a:p>
            <a:pPr defTabSz="989038">
              <a:defRPr/>
            </a:pPr>
            <a:r>
              <a:rPr lang="en-US" sz="1400" b="1" dirty="0">
                <a:latin typeface="Century Gothic" panose="020B0502020202020204" pitchFamily="34" charset="0"/>
              </a:rPr>
              <a:t>This slide and other hidden slides are not visible to the audience!</a:t>
            </a:r>
          </a:p>
          <a:p>
            <a:pPr defTabSz="989038">
              <a:defRPr/>
            </a:pPr>
            <a:r>
              <a:rPr lang="en-US" sz="1400" b="1" dirty="0">
                <a:latin typeface="Century Gothic" panose="020B0502020202020204" pitchFamily="34" charset="0"/>
              </a:rPr>
              <a:t>Your  training presentation of this material  will be far more effective if you will add illustrative stories like a </a:t>
            </a:r>
            <a:r>
              <a:rPr lang="en-US" sz="1400" b="1" i="1" dirty="0">
                <a:latin typeface="Century Gothic" panose="020B0502020202020204" pitchFamily="34" charset="0"/>
              </a:rPr>
              <a:t>Weekend to Remember </a:t>
            </a:r>
            <a:r>
              <a:rPr lang="en-US" sz="1400" b="1" dirty="0">
                <a:latin typeface="Century Gothic" panose="020B0502020202020204" pitchFamily="34" charset="0"/>
              </a:rPr>
              <a:t>speaker does.  Jesus told story after story.  Stories touch people’s hearts and are memorable.  (i.e. Who can forget the parable of the Good Samaritan?)</a:t>
            </a:r>
          </a:p>
          <a:p>
            <a:pPr defTabSz="950907">
              <a:defRPr/>
            </a:pPr>
            <a:endParaRPr lang="en-US" sz="1400" dirty="0">
              <a:solidFill>
                <a:srgbClr val="FF0000"/>
              </a:solidFill>
              <a:latin typeface="Century Gothic" panose="020B0502020202020204" pitchFamily="34" charset="0"/>
            </a:endParaRPr>
          </a:p>
          <a:p>
            <a:pPr defTabSz="989038">
              <a:defRPr/>
            </a:pPr>
            <a:r>
              <a:rPr lang="en-US" sz="1400" b="1" dirty="0">
                <a:latin typeface="Century Gothic" panose="020B0502020202020204" pitchFamily="34" charset="0"/>
                <a:ea typeface="Cambria" panose="02040503050406030204" pitchFamily="18" charset="0"/>
              </a:rPr>
              <a:t>The best stories are personal – even with the mistakes made and lessons learned. But stories can also be taken directly from the Bible or the experience of another couple. Stories need to be </a:t>
            </a:r>
            <a:r>
              <a:rPr lang="en-US" sz="1400" b="1" u="sng" dirty="0">
                <a:latin typeface="Century Gothic" panose="020B0502020202020204" pitchFamily="34" charset="0"/>
                <a:ea typeface="Cambria" panose="02040503050406030204" pitchFamily="18" charset="0"/>
              </a:rPr>
              <a:t>short</a:t>
            </a:r>
            <a:r>
              <a:rPr lang="en-US" sz="1400" b="1" dirty="0">
                <a:latin typeface="Century Gothic" panose="020B0502020202020204" pitchFamily="34" charset="0"/>
                <a:ea typeface="Cambria" panose="02040503050406030204" pitchFamily="18" charset="0"/>
              </a:rPr>
              <a:t> and </a:t>
            </a:r>
            <a:r>
              <a:rPr lang="en-US" sz="1400" b="1" u="sng" dirty="0">
                <a:latin typeface="Century Gothic" panose="020B0502020202020204" pitchFamily="34" charset="0"/>
                <a:ea typeface="Cambria" panose="02040503050406030204" pitchFamily="18" charset="0"/>
              </a:rPr>
              <a:t>rehearsed</a:t>
            </a:r>
            <a:r>
              <a:rPr lang="en-US" sz="1400" b="1" dirty="0">
                <a:latin typeface="Century Gothic" panose="020B0502020202020204" pitchFamily="34" charset="0"/>
                <a:ea typeface="Cambria" panose="02040503050406030204" pitchFamily="18" charset="0"/>
              </a:rPr>
              <a:t> beforehand. Jesus’ Good Samaritan parable is 179 words. Jesus never told a story longer than 500 words.  More words are likely to bore your audience.</a:t>
            </a:r>
            <a:endParaRPr lang="en-US" sz="1400" b="1"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a:t>
            </a:fld>
            <a:endParaRPr lang="en-US"/>
          </a:p>
        </p:txBody>
      </p:sp>
      <p:sp>
        <p:nvSpPr>
          <p:cNvPr id="5" name="Header Placeholder 4">
            <a:extLst>
              <a:ext uri="{FF2B5EF4-FFF2-40B4-BE49-F238E27FC236}">
                <a16:creationId xmlns:a16="http://schemas.microsoft.com/office/drawing/2014/main" id="{A8CD006C-F5F5-446C-B3B6-459F0A4D20AD}"/>
              </a:ext>
            </a:extLst>
          </p:cNvPr>
          <p:cNvSpPr>
            <a:spLocks noGrp="1"/>
          </p:cNvSpPr>
          <p:nvPr>
            <p:ph type="hdr" sz="quarter"/>
          </p:nvPr>
        </p:nvSpPr>
        <p:spPr>
          <a:xfrm>
            <a:off x="0" y="0"/>
            <a:ext cx="3657600" cy="482208"/>
          </a:xfrm>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3042362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081855"/>
            <a:ext cx="5852160" cy="3240087"/>
          </a:xfrm>
        </p:spPr>
        <p:txBody>
          <a:bodyPr/>
          <a:lstStyle/>
          <a:p>
            <a:pPr marL="180673" defTabSz="950907">
              <a:spcAft>
                <a:spcPts val="1200"/>
              </a:spcAft>
              <a:defRPr/>
            </a:pPr>
            <a:r>
              <a:rPr lang="en-US" sz="1900" b="1" u="sng" dirty="0">
                <a:latin typeface="Century Gothic" panose="020B0502020202020204" pitchFamily="34" charset="0"/>
              </a:rPr>
              <a:t>SCRIPT:  </a:t>
            </a:r>
            <a:r>
              <a:rPr lang="en-US" sz="1900" dirty="0">
                <a:latin typeface="Century Gothic" panose="020B0502020202020204" pitchFamily="34" charset="0"/>
              </a:rPr>
              <a:t>&lt;From the slide&gt;</a:t>
            </a:r>
            <a:endParaRPr lang="en-US" sz="1900" b="1" dirty="0">
              <a:latin typeface="Century Gothic" panose="020B0502020202020204" pitchFamily="34" charset="0"/>
            </a:endParaRPr>
          </a:p>
          <a:p>
            <a:pPr marL="180673">
              <a:spcAft>
                <a:spcPts val="1200"/>
              </a:spcAft>
            </a:pPr>
            <a:r>
              <a:rPr lang="en-US" sz="1900" dirty="0">
                <a:latin typeface="Century Gothic" panose="020B0502020202020204" pitchFamily="34" charset="0"/>
                <a:ea typeface="Roboto Light" pitchFamily="2" charset="0"/>
              </a:rPr>
              <a:t>• </a:t>
            </a:r>
            <a:r>
              <a:rPr lang="en-US" sz="1500" i="1" dirty="0">
                <a:latin typeface="Century Gothic" panose="020B0502020202020204" pitchFamily="34" charset="0"/>
                <a:ea typeface="Roboto Light" pitchFamily="2" charset="0"/>
              </a:rPr>
              <a:t>We’ll talk about how to </a:t>
            </a:r>
            <a:r>
              <a:rPr lang="en-US" sz="1500" i="1" dirty="0">
                <a:solidFill>
                  <a:srgbClr val="000000"/>
                </a:solidFill>
                <a:latin typeface="Century Gothic" panose="020B0502020202020204" pitchFamily="34" charset="0"/>
                <a:ea typeface="Roboto Light" pitchFamily="2" charset="0"/>
              </a:rPr>
              <a:t>use minimal-commitment events to interest non-Christians or unchurched couples.</a:t>
            </a:r>
            <a:endParaRPr lang="en-US" sz="1500" b="1" dirty="0">
              <a:latin typeface="Century Gothic" panose="020B0502020202020204" pitchFamily="34" charset="0"/>
              <a:ea typeface="Roboto Light" pitchFamily="2" charset="0"/>
            </a:endParaRPr>
          </a:p>
          <a:p>
            <a:pPr marL="180673">
              <a:spcAft>
                <a:spcPts val="1200"/>
              </a:spcAft>
            </a:pPr>
            <a:r>
              <a:rPr lang="en-US" sz="1500" dirty="0">
                <a:latin typeface="Century Gothic" panose="020B0502020202020204" pitchFamily="34" charset="0"/>
                <a:ea typeface="Roboto Light" pitchFamily="2" charset="0"/>
              </a:rPr>
              <a:t>•</a:t>
            </a:r>
            <a:r>
              <a:rPr lang="en-US" sz="1500" i="1" dirty="0">
                <a:solidFill>
                  <a:srgbClr val="000000"/>
                </a:solidFill>
                <a:latin typeface="Century Gothic" panose="020B0502020202020204" pitchFamily="34" charset="0"/>
                <a:ea typeface="Roboto Light" pitchFamily="2" charset="0"/>
              </a:rPr>
              <a:t>We’ll identify several ways to use small groups for outreach.</a:t>
            </a:r>
            <a:endParaRPr lang="en-US" sz="1500" dirty="0">
              <a:latin typeface="Century Gothic" panose="020B0502020202020204" pitchFamily="34" charset="0"/>
              <a:ea typeface="Roboto Light" pitchFamily="2" charset="0"/>
            </a:endParaRPr>
          </a:p>
          <a:p>
            <a:pPr marL="180673">
              <a:spcAft>
                <a:spcPts val="1200"/>
              </a:spcAft>
            </a:pPr>
            <a:r>
              <a:rPr lang="en-US" sz="1500" dirty="0">
                <a:latin typeface="Century Gothic" panose="020B0502020202020204" pitchFamily="34" charset="0"/>
                <a:ea typeface="Roboto Light" pitchFamily="2" charset="0"/>
              </a:rPr>
              <a:t>•</a:t>
            </a:r>
            <a:r>
              <a:rPr lang="en-US" sz="1500" i="1" dirty="0">
                <a:latin typeface="Century Gothic" panose="020B0502020202020204" pitchFamily="34" charset="0"/>
                <a:ea typeface="Roboto Light" pitchFamily="2" charset="0"/>
              </a:rPr>
              <a:t>We’ll l</a:t>
            </a:r>
            <a:r>
              <a:rPr lang="en-US" sz="1500" i="1" dirty="0">
                <a:solidFill>
                  <a:srgbClr val="000000"/>
                </a:solidFill>
                <a:latin typeface="Century Gothic" panose="020B0502020202020204" pitchFamily="34" charset="0"/>
                <a:ea typeface="Roboto Light" pitchFamily="2" charset="0"/>
              </a:rPr>
              <a:t>earn tips and some best practices for leading outreach oriented groups.</a:t>
            </a:r>
            <a:endParaRPr lang="en-US" sz="1100" i="1" dirty="0">
              <a:solidFill>
                <a:srgbClr val="000000"/>
              </a:solidFill>
              <a:latin typeface="Century Gothic" panose="020B0502020202020204" pitchFamily="34" charset="0"/>
              <a:ea typeface="Roboto Light" pitchFamily="2" charset="0"/>
            </a:endParaRPr>
          </a:p>
          <a:p>
            <a:pPr marL="180673">
              <a:spcAft>
                <a:spcPts val="1200"/>
              </a:spcAft>
            </a:pPr>
            <a:r>
              <a:rPr lang="en-US" sz="1500" dirty="0">
                <a:latin typeface="Century Gothic" panose="020B0502020202020204" pitchFamily="34" charset="0"/>
                <a:ea typeface="Roboto Light" pitchFamily="2" charset="0"/>
              </a:rPr>
              <a:t>•</a:t>
            </a:r>
            <a:r>
              <a:rPr lang="en-US" sz="1500" i="1" dirty="0">
                <a:latin typeface="Century Gothic" panose="020B0502020202020204" pitchFamily="34" charset="0"/>
                <a:ea typeface="Roboto Light" pitchFamily="2" charset="0"/>
              </a:rPr>
              <a:t>We’ll d</a:t>
            </a:r>
            <a:r>
              <a:rPr lang="en-US" sz="1500" i="1" dirty="0">
                <a:solidFill>
                  <a:srgbClr val="000000"/>
                </a:solidFill>
                <a:latin typeface="Century Gothic" panose="020B0502020202020204" pitchFamily="34" charset="0"/>
                <a:ea typeface="Roboto Light" pitchFamily="2" charset="0"/>
              </a:rPr>
              <a:t>iscuss a clear and organized way to share the gospel.</a:t>
            </a:r>
          </a:p>
          <a:p>
            <a:pPr marL="180673">
              <a:spcAft>
                <a:spcPts val="1200"/>
              </a:spcAft>
            </a:pPr>
            <a:endParaRPr lang="en-US" sz="1900" i="1" dirty="0">
              <a:solidFill>
                <a:srgbClr val="000000"/>
              </a:solidFill>
              <a:latin typeface="Century Gothic" panose="020B0502020202020204" pitchFamily="34" charset="0"/>
              <a:ea typeface="Roboto Light" pitchFamily="2" charset="0"/>
            </a:endParaRPr>
          </a:p>
          <a:p>
            <a:pPr>
              <a:spcAft>
                <a:spcPts val="1871"/>
              </a:spcAft>
              <a:defRPr/>
            </a:pPr>
            <a:r>
              <a:rPr lang="en-US" b="1" dirty="0">
                <a:latin typeface="Century Gothic" panose="020B0502020202020204" pitchFamily="34" charset="0"/>
                <a:ea typeface="Roboto Medium" pitchFamily="2" charset="0"/>
              </a:rPr>
              <a:t>PRESENTERS NOTES:</a:t>
            </a:r>
          </a:p>
          <a:p>
            <a:pPr defTabSz="950907">
              <a:spcAft>
                <a:spcPts val="1871"/>
              </a:spcAft>
              <a:defRPr/>
            </a:pPr>
            <a:r>
              <a:rPr lang="en-US" b="1" dirty="0">
                <a:latin typeface="Century Gothic" panose="020B0502020202020204" pitchFamily="34" charset="0"/>
                <a:ea typeface="Roboto Medium" pitchFamily="2" charset="0"/>
              </a:rPr>
              <a:t>These are four bullets from page 33 of the FamilyLife Small Groups training manual to describe WHY this training presentation is different than the other presentations (101 &amp; 201)</a:t>
            </a:r>
            <a:endParaRPr lang="en-US" sz="1900" i="1" dirty="0">
              <a:solidFill>
                <a:srgbClr val="000000"/>
              </a:solidFill>
              <a:latin typeface="Century Gothic" panose="020B0502020202020204" pitchFamily="34" charset="0"/>
              <a:ea typeface="Roboto Medium" pitchFamily="2" charset="0"/>
            </a:endParaRPr>
          </a:p>
          <a:p>
            <a:pPr defTabSz="950907">
              <a:spcAft>
                <a:spcPts val="1871"/>
              </a:spcAft>
              <a:defRPr/>
            </a:pPr>
            <a:r>
              <a:rPr lang="en-US" b="1" dirty="0">
                <a:latin typeface="Century Gothic" panose="020B0502020202020204" pitchFamily="34" charset="0"/>
                <a:ea typeface="Roboto Medium" pitchFamily="2" charset="0"/>
              </a:rPr>
              <a:t>The challenge we face is that many professing Christians are so immersed in religious culture, politics, their church affairs, and social values that they are unable to interact with non-Christians about spiritual things in an effective manner. </a:t>
            </a:r>
          </a:p>
          <a:p>
            <a:pPr>
              <a:spcAft>
                <a:spcPts val="1871"/>
              </a:spcAft>
            </a:pPr>
            <a:r>
              <a:rPr lang="en-US" b="1" dirty="0">
                <a:latin typeface="Century Gothic" panose="020B0502020202020204" pitchFamily="34" charset="0"/>
                <a:ea typeface="Roboto Medium" pitchFamily="2" charset="0"/>
              </a:rPr>
              <a:t>We must coach them to a</a:t>
            </a:r>
            <a:r>
              <a:rPr lang="en-US" b="1" dirty="0">
                <a:latin typeface="Century Gothic" panose="020B0502020202020204" pitchFamily="34" charset="0"/>
                <a:ea typeface="Roboto Medium" pitchFamily="2" charset="0"/>
                <a:cs typeface="Times New Roman" panose="02020603050405020304" pitchFamily="18" charset="0"/>
              </a:rPr>
              <a:t>void political issues, religious jargon, and symbolism. Don’t talk about divisive issues that would take the focus off marriages and ultimately the essentials of the gospel. Effective leaders will </a:t>
            </a:r>
            <a:r>
              <a:rPr lang="en-US" b="1" u="sng" dirty="0">
                <a:latin typeface="Century Gothic" panose="020B0502020202020204" pitchFamily="34" charset="0"/>
                <a:ea typeface="Roboto Medium" pitchFamily="2" charset="0"/>
                <a:cs typeface="Times New Roman" panose="02020603050405020304" pitchFamily="18" charset="0"/>
              </a:rPr>
              <a:t>avoid religious words or phrases </a:t>
            </a:r>
            <a:r>
              <a:rPr lang="en-US" b="1" dirty="0">
                <a:latin typeface="Century Gothic" panose="020B0502020202020204" pitchFamily="34" charset="0"/>
                <a:ea typeface="Roboto Medium" pitchFamily="2" charset="0"/>
                <a:cs typeface="Times New Roman" panose="02020603050405020304" pitchFamily="18" charset="0"/>
              </a:rPr>
              <a:t>that non-Christians would not understand. </a:t>
            </a:r>
            <a:r>
              <a:rPr lang="en-US" b="1" i="1" dirty="0">
                <a:latin typeface="Century Gothic" panose="020B0502020202020204" pitchFamily="34" charset="0"/>
                <a:ea typeface="Roboto Medium" pitchFamily="2" charset="0"/>
                <a:cs typeface="Times New Roman" panose="02020603050405020304" pitchFamily="18" charset="0"/>
              </a:rPr>
              <a:t>Even prayer may not be appropriate in some groups</a:t>
            </a:r>
            <a:r>
              <a:rPr lang="en-US" b="1" dirty="0">
                <a:latin typeface="Century Gothic" panose="020B0502020202020204" pitchFamily="34" charset="0"/>
                <a:ea typeface="Roboto Medium" pitchFamily="2"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1367C8E6-DBFE-46EE-96FD-3BBA10ACE351}" type="slidenum">
              <a:rPr lang="en-US" smtClean="0"/>
              <a:t>10</a:t>
            </a:fld>
            <a:endParaRPr lang="en-US"/>
          </a:p>
        </p:txBody>
      </p:sp>
      <p:sp>
        <p:nvSpPr>
          <p:cNvPr id="5" name="Header Placeholder 4">
            <a:extLst>
              <a:ext uri="{FF2B5EF4-FFF2-40B4-BE49-F238E27FC236}">
                <a16:creationId xmlns:a16="http://schemas.microsoft.com/office/drawing/2014/main" id="{C65252C9-A4FC-44EA-A9A2-5905EEB8C2AE}"/>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284873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latin typeface="Century Gothic" panose="020B0502020202020204" pitchFamily="34" charset="0"/>
              </a:rPr>
              <a:t>SCRIPT: </a:t>
            </a:r>
          </a:p>
          <a:p>
            <a:r>
              <a:rPr lang="en-US" sz="1400" i="1" dirty="0">
                <a:latin typeface="Century Gothic" panose="020B0502020202020204" pitchFamily="34" charset="0"/>
                <a:cs typeface="Times New Roman" panose="02020603050405020304" pitchFamily="18" charset="0"/>
              </a:rPr>
              <a:t>“Also, we’re making some assumptions as we dig further into this training.</a:t>
            </a:r>
          </a:p>
          <a:p>
            <a:pPr defTabSz="950907">
              <a:defRPr/>
            </a:pPr>
            <a:endParaRPr lang="en-US" sz="1400" b="1" dirty="0">
              <a:latin typeface="Century Gothic" panose="020B0502020202020204" pitchFamily="34" charset="0"/>
            </a:endParaRPr>
          </a:p>
          <a:p>
            <a:r>
              <a:rPr lang="en-US" sz="1400" b="1" i="1" dirty="0">
                <a:latin typeface="Century Gothic" panose="020B0502020202020204" pitchFamily="34" charset="0"/>
                <a:cs typeface="Times New Roman" panose="02020603050405020304" pitchFamily="18" charset="0"/>
              </a:rPr>
              <a:t>One</a:t>
            </a:r>
            <a:r>
              <a:rPr lang="en-US" sz="1400" i="1" dirty="0">
                <a:latin typeface="Century Gothic" panose="020B0502020202020204" pitchFamily="34" charset="0"/>
                <a:cs typeface="Times New Roman" panose="02020603050405020304" pitchFamily="18" charset="0"/>
              </a:rPr>
              <a:t>: You’ve gone through one of FamilyLife’s Small Group Training presentations; traditional small training or training for First-Timers. </a:t>
            </a:r>
            <a:br>
              <a:rPr lang="en-US" sz="1400" i="1" dirty="0">
                <a:latin typeface="Century Gothic" panose="020B0502020202020204" pitchFamily="34" charset="0"/>
                <a:cs typeface="Times New Roman" panose="02020603050405020304" pitchFamily="18" charset="0"/>
              </a:rPr>
            </a:br>
            <a:endParaRPr lang="en-US" sz="1400" i="1" dirty="0">
              <a:latin typeface="Century Gothic" panose="020B0502020202020204" pitchFamily="34" charset="0"/>
              <a:cs typeface="Times New Roman" panose="02020603050405020304" pitchFamily="18" charset="0"/>
            </a:endParaRPr>
          </a:p>
          <a:p>
            <a:r>
              <a:rPr lang="en-US" sz="1400" b="1" i="1" dirty="0">
                <a:latin typeface="Century Gothic" panose="020B0502020202020204" pitchFamily="34" charset="0"/>
                <a:cs typeface="Times New Roman" panose="02020603050405020304" pitchFamily="18" charset="0"/>
              </a:rPr>
              <a:t>Two</a:t>
            </a:r>
            <a:r>
              <a:rPr lang="en-US" sz="1400" i="1" dirty="0">
                <a:latin typeface="Century Gothic" panose="020B0502020202020204" pitchFamily="34" charset="0"/>
                <a:cs typeface="Times New Roman" panose="02020603050405020304" pitchFamily="18" charset="0"/>
              </a:rPr>
              <a:t>: You’ve successfully led FamilyLife’s small groups before and understand the discussion format and what it takes to strategize, prepare and invite guests to your small group gathering.”</a:t>
            </a:r>
          </a:p>
          <a:p>
            <a:endParaRPr lang="en-US" sz="1400" i="1" dirty="0">
              <a:latin typeface="Century Gothic" panose="020B0502020202020204" pitchFamily="34" charset="0"/>
              <a:cs typeface="Times New Roman" panose="02020603050405020304" pitchFamily="18" charset="0"/>
            </a:endParaRPr>
          </a:p>
          <a:p>
            <a:pPr defTabSz="950907">
              <a:defRPr/>
            </a:pPr>
            <a:r>
              <a:rPr lang="en-US" sz="1400" b="1" dirty="0">
                <a:latin typeface="Century Gothic" panose="020B0502020202020204" pitchFamily="34" charset="0"/>
                <a:cs typeface="Times New Roman" panose="02020603050405020304" pitchFamily="18" charset="0"/>
              </a:rPr>
              <a:t>PRESENTER NOTES: </a:t>
            </a:r>
            <a:r>
              <a:rPr lang="en-US" sz="1400" b="1" dirty="0">
                <a:latin typeface="Century Gothic" panose="020B0502020202020204" pitchFamily="34" charset="0"/>
                <a:ea typeface="Times New Roman" panose="02020603050405020304" pitchFamily="18" charset="0"/>
              </a:rPr>
              <a:t>The reason we focus on FamilyLife’s Small Group Training is that there are lots of different ways to lead small groups—some not conducive to creating an open environment.  We take the approach that providing a Discussion Format feels more “open and inviting” to those exploring a topic through faith-based approach rather than a Lecture Format.</a:t>
            </a:r>
            <a:endParaRPr lang="en-US" sz="1400" i="1" dirty="0">
              <a:latin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11</a:t>
            </a:fld>
            <a:endParaRPr lang="en-US"/>
          </a:p>
        </p:txBody>
      </p:sp>
      <p:sp>
        <p:nvSpPr>
          <p:cNvPr id="5" name="Header Placeholder 4">
            <a:extLst>
              <a:ext uri="{FF2B5EF4-FFF2-40B4-BE49-F238E27FC236}">
                <a16:creationId xmlns:a16="http://schemas.microsoft.com/office/drawing/2014/main" id="{346E3CFC-1235-4606-A19A-5646AED0B7EA}"/>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3634460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081855"/>
            <a:ext cx="5852160" cy="3108654"/>
          </a:xfrm>
        </p:spPr>
        <p:txBody>
          <a:bodyPr/>
          <a:lstStyle/>
          <a:p>
            <a:pPr defTabSz="950907">
              <a:defRPr/>
            </a:pPr>
            <a:r>
              <a:rPr lang="en-US" sz="1600" b="1" dirty="0">
                <a:latin typeface="Century Gothic" panose="020B0502020202020204" pitchFamily="34" charset="0"/>
              </a:rPr>
              <a:t>PRESENTER NOTES:  </a:t>
            </a:r>
          </a:p>
          <a:p>
            <a:pPr defTabSz="950907">
              <a:defRPr/>
            </a:pPr>
            <a:r>
              <a:rPr lang="en-US" sz="1600" b="1" dirty="0">
                <a:latin typeface="Century Gothic" panose="020B0502020202020204" pitchFamily="34" charset="0"/>
                <a:ea typeface="Times New Roman" panose="02020603050405020304" pitchFamily="18" charset="0"/>
              </a:rPr>
              <a:t>If a large part of the participants have not attended either 101 or 201, then I’d use this slide.  If most have had 101 or 201, then leave it hidden. </a:t>
            </a:r>
          </a:p>
          <a:p>
            <a:pPr defTabSz="950907">
              <a:defRPr/>
            </a:pPr>
            <a:endParaRPr lang="en-US" sz="1600" b="1" dirty="0">
              <a:latin typeface="Century Gothic" panose="020B0502020202020204" pitchFamily="34" charset="0"/>
              <a:ea typeface="Times New Roman" panose="02020603050405020304" pitchFamily="18" charset="0"/>
            </a:endParaRPr>
          </a:p>
          <a:p>
            <a:pPr defTabSz="950907">
              <a:defRPr/>
            </a:pPr>
            <a:r>
              <a:rPr lang="en-US" sz="1600" b="1" dirty="0">
                <a:latin typeface="Century Gothic" panose="020B0502020202020204" pitchFamily="34" charset="0"/>
              </a:rPr>
              <a:t>The purpose of this slide is to impart a vision about what God can accomplish with you working together as a couple. Tell a personal  illustrative story like a Weekend to Remember speaker would. Stories about </a:t>
            </a:r>
            <a:r>
              <a:rPr lang="en-US" sz="1600" b="1" u="sng" dirty="0">
                <a:latin typeface="Century Gothic" panose="020B0502020202020204" pitchFamily="34" charset="0"/>
              </a:rPr>
              <a:t>being more effective</a:t>
            </a:r>
            <a:r>
              <a:rPr lang="en-US" sz="1600" b="1" dirty="0">
                <a:latin typeface="Century Gothic" panose="020B0502020202020204" pitchFamily="34" charset="0"/>
              </a:rPr>
              <a:t> as a team are both marriage enriching and relate directly to ministry. Five hundred words (about 3 minutes) maximum. </a:t>
            </a:r>
          </a:p>
          <a:p>
            <a:pPr defTabSz="950907">
              <a:defRPr/>
            </a:pPr>
            <a:endParaRPr lang="en-US" sz="1600" dirty="0">
              <a:latin typeface="Century Gothic" panose="020B0502020202020204" pitchFamily="34" charset="0"/>
            </a:endParaRPr>
          </a:p>
          <a:p>
            <a:pPr defTabSz="950907">
              <a:defRPr/>
            </a:pPr>
            <a:r>
              <a:rPr lang="en-US" sz="1600" b="1" u="sng" dirty="0">
                <a:latin typeface="Century Gothic" panose="020B0502020202020204" pitchFamily="34" charset="0"/>
              </a:rPr>
              <a:t>SCRIPT</a:t>
            </a:r>
            <a:r>
              <a:rPr lang="en-US" sz="1600" dirty="0">
                <a:latin typeface="Century Gothic" panose="020B0502020202020204" pitchFamily="34" charset="0"/>
              </a:rPr>
              <a:t>:  </a:t>
            </a:r>
          </a:p>
          <a:p>
            <a:pPr defTabSz="950907">
              <a:defRPr/>
            </a:pPr>
            <a:r>
              <a:rPr lang="en-US" sz="1600" dirty="0">
                <a:latin typeface="Century Gothic" panose="020B0502020202020204" pitchFamily="34" charset="0"/>
              </a:rPr>
              <a:t>&lt;</a:t>
            </a:r>
            <a:r>
              <a:rPr lang="en-US" sz="1600" u="sng" dirty="0">
                <a:latin typeface="Century Gothic" panose="020B0502020202020204" pitchFamily="34" charset="0"/>
              </a:rPr>
              <a:t>Insert a short personal story here.</a:t>
            </a:r>
            <a:r>
              <a:rPr lang="en-US" sz="1600" dirty="0">
                <a:latin typeface="Century Gothic" panose="020B0502020202020204" pitchFamily="34" charset="0"/>
              </a:rPr>
              <a:t>&gt;</a:t>
            </a:r>
          </a:p>
          <a:p>
            <a:pPr defTabSz="950907">
              <a:defRPr/>
            </a:pPr>
            <a:r>
              <a:rPr lang="en-US" sz="1600" dirty="0">
                <a:latin typeface="Century Gothic" panose="020B0502020202020204" pitchFamily="34" charset="0"/>
              </a:rPr>
              <a:t>“</a:t>
            </a:r>
            <a:r>
              <a:rPr lang="en-US" sz="1600" i="1" dirty="0">
                <a:latin typeface="Century Gothic" panose="020B0502020202020204" pitchFamily="34" charset="0"/>
              </a:rPr>
              <a:t>The Small Groups Training Manual has an excellent section on pages 6-9 covering these points</a:t>
            </a:r>
            <a:r>
              <a:rPr lang="en-US" sz="1600" dirty="0">
                <a:latin typeface="Century Gothic" panose="020B0502020202020204" pitchFamily="34" charset="0"/>
              </a:rPr>
              <a:t>:</a:t>
            </a:r>
          </a:p>
          <a:p>
            <a:pPr marL="950907" lvl="1" indent="-359892">
              <a:spcAft>
                <a:spcPts val="1200"/>
              </a:spcAft>
              <a:buClr>
                <a:schemeClr val="tx1"/>
              </a:buClr>
              <a:buFont typeface="Arial" panose="020B0604020202020204" pitchFamily="34" charset="0"/>
              <a:buChar char="•"/>
            </a:pPr>
            <a:r>
              <a:rPr lang="en-US" sz="1600" i="1" dirty="0">
                <a:latin typeface="Century Gothic" panose="020B0502020202020204" pitchFamily="34" charset="0"/>
              </a:rPr>
              <a:t>Working as a Team Couple</a:t>
            </a:r>
          </a:p>
          <a:p>
            <a:pPr marL="950907" lvl="1" indent="-359892">
              <a:spcAft>
                <a:spcPts val="1200"/>
              </a:spcAft>
              <a:buClr>
                <a:schemeClr val="tx1"/>
              </a:buClr>
              <a:buFont typeface="Arial" panose="020B0604020202020204" pitchFamily="34" charset="0"/>
              <a:buChar char="•"/>
            </a:pPr>
            <a:r>
              <a:rPr lang="en-US" sz="1600" i="1" dirty="0">
                <a:latin typeface="Century Gothic" panose="020B0502020202020204" pitchFamily="34" charset="0"/>
              </a:rPr>
              <a:t>Allowing Differences to Make You Stronger as a Team</a:t>
            </a:r>
          </a:p>
          <a:p>
            <a:pPr marL="950907" lvl="1" indent="-359892">
              <a:spcAft>
                <a:spcPts val="1200"/>
              </a:spcAft>
              <a:buClr>
                <a:schemeClr val="tx1"/>
              </a:buClr>
              <a:buFont typeface="Arial" panose="020B0604020202020204" pitchFamily="34" charset="0"/>
              <a:buChar char="•"/>
            </a:pPr>
            <a:r>
              <a:rPr lang="en-US" sz="1600" i="1" dirty="0">
                <a:latin typeface="Century Gothic" panose="020B0502020202020204" pitchFamily="34" charset="0"/>
              </a:rPr>
              <a:t>Taking Your Relationship with God, and Your Marriage, to a Higher Level</a:t>
            </a:r>
            <a:r>
              <a:rPr lang="en-US" sz="1600" dirty="0">
                <a:latin typeface="Century Gothic" panose="020B0502020202020204" pitchFamily="34" charset="0"/>
              </a:rPr>
              <a:t>”</a:t>
            </a:r>
          </a:p>
          <a:p>
            <a:pPr defTabSz="950907">
              <a:defRPr/>
            </a:pPr>
            <a:endParaRPr lang="en-US" sz="1600" dirty="0">
              <a:latin typeface="Century Gothic" panose="020B0502020202020204" pitchFamily="34" charset="0"/>
            </a:endParaRPr>
          </a:p>
          <a:p>
            <a:pPr defTabSz="950907">
              <a:defRPr/>
            </a:pPr>
            <a:r>
              <a:rPr lang="en-US" sz="1600" dirty="0">
                <a:latin typeface="Century Gothic" panose="020B0502020202020204" pitchFamily="34" charset="0"/>
              </a:rPr>
              <a:t>************************************</a:t>
            </a:r>
          </a:p>
          <a:p>
            <a:pPr defTabSz="950907">
              <a:defRPr/>
            </a:pPr>
            <a:endParaRPr lang="en-US" sz="1600" dirty="0">
              <a:latin typeface="Century Gothic" panose="020B0502020202020204" pitchFamily="34" charset="0"/>
            </a:endParaRPr>
          </a:p>
          <a:p>
            <a:pPr defTabSz="950907">
              <a:defRPr/>
            </a:pPr>
            <a:r>
              <a:rPr lang="en-US" sz="1600" b="1" dirty="0">
                <a:latin typeface="Century Gothic" panose="020B0502020202020204" pitchFamily="34" charset="0"/>
              </a:rPr>
              <a:t>Note: This identical slide is in SG101 and 201.  </a:t>
            </a:r>
            <a:r>
              <a:rPr lang="en-US" sz="1600" b="1" u="sng" dirty="0">
                <a:latin typeface="Century Gothic" panose="020B0502020202020204" pitchFamily="34" charset="0"/>
              </a:rPr>
              <a:t>In every presentation, helping couples’ marriages to the next level is essential. </a:t>
            </a:r>
          </a:p>
          <a:p>
            <a:endParaRPr lang="en-US" sz="16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12</a:t>
            </a:fld>
            <a:endParaRPr lang="en-US"/>
          </a:p>
        </p:txBody>
      </p:sp>
      <p:sp>
        <p:nvSpPr>
          <p:cNvPr id="5" name="Header Placeholder 4">
            <a:extLst>
              <a:ext uri="{FF2B5EF4-FFF2-40B4-BE49-F238E27FC236}">
                <a16:creationId xmlns:a16="http://schemas.microsoft.com/office/drawing/2014/main" id="{33C955FB-108A-480C-B9F9-E25E170F5ABB}"/>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2535557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Century Gothic" panose="020B0502020202020204" pitchFamily="34" charset="0"/>
              </a:rPr>
              <a:t>PRESENTER NOTES: </a:t>
            </a:r>
          </a:p>
          <a:p>
            <a:pPr defTabSz="950907">
              <a:defRPr/>
            </a:pPr>
            <a:r>
              <a:rPr lang="en-US" sz="1400" b="1" dirty="0">
                <a:latin typeface="Century Gothic" panose="020B0502020202020204" pitchFamily="34" charset="0"/>
                <a:ea typeface="Times New Roman" panose="02020603050405020304" pitchFamily="18" charset="0"/>
              </a:rPr>
              <a:t>If a large part of the participants have not attended either 101 or 201, then I’d use this slide.  If most have had 101 or 201, then leave it hidden. </a:t>
            </a:r>
          </a:p>
          <a:p>
            <a:pPr defTabSz="950907">
              <a:defRPr/>
            </a:pPr>
            <a:r>
              <a:rPr lang="en-US" sz="1400" b="1" dirty="0">
                <a:latin typeface="Century Gothic" panose="020B0502020202020204" pitchFamily="34" charset="0"/>
              </a:rPr>
              <a:t>Emphasize starting with the felt needs that the Connect Series meets. The new materials are good for </a:t>
            </a:r>
            <a:r>
              <a:rPr lang="en-US" sz="1400" b="1" u="sng" dirty="0">
                <a:latin typeface="Century Gothic" panose="020B0502020202020204" pitchFamily="34" charset="0"/>
              </a:rPr>
              <a:t>leadership development</a:t>
            </a:r>
            <a:r>
              <a:rPr lang="en-US" sz="1400" b="1" dirty="0">
                <a:latin typeface="Century Gothic" panose="020B0502020202020204" pitchFamily="34" charset="0"/>
              </a:rPr>
              <a:t>.</a:t>
            </a:r>
          </a:p>
          <a:p>
            <a:r>
              <a:rPr lang="en-US" sz="1400" b="1" dirty="0">
                <a:latin typeface="Century Gothic" panose="020B0502020202020204" pitchFamily="34" charset="0"/>
              </a:rPr>
              <a:t>Possibly ask the audience if anyone has used any of these materials before.  Pick one or two individuals and allow them 30 seconds each to elaborate </a:t>
            </a:r>
            <a:r>
              <a:rPr lang="en-US" sz="1400" b="1" u="sng" dirty="0">
                <a:latin typeface="Century Gothic" panose="020B0502020202020204" pitchFamily="34" charset="0"/>
              </a:rPr>
              <a:t>1 reason </a:t>
            </a:r>
            <a:r>
              <a:rPr lang="en-US" sz="1400" b="1" dirty="0">
                <a:latin typeface="Century Gothic" panose="020B0502020202020204" pitchFamily="34" charset="0"/>
              </a:rPr>
              <a:t>that they liked the study they used.</a:t>
            </a:r>
          </a:p>
          <a:p>
            <a:endParaRPr lang="en-US" sz="1400" b="1" dirty="0">
              <a:latin typeface="Century Gothic" panose="020B0502020202020204" pitchFamily="34" charset="0"/>
            </a:endParaRPr>
          </a:p>
          <a:p>
            <a:pPr defTabSz="950907">
              <a:defRPr/>
            </a:pPr>
            <a:r>
              <a:rPr lang="en-US" sz="1400" b="1" u="sng" dirty="0">
                <a:latin typeface="Century Gothic" panose="020B0502020202020204" pitchFamily="34" charset="0"/>
                <a:ea typeface="Times" panose="02020603050405020304" pitchFamily="18" charset="0"/>
                <a:cs typeface="Times New Roman" panose="02020603050405020304" pitchFamily="18" charset="0"/>
              </a:rPr>
              <a:t>SCRIPT</a:t>
            </a:r>
            <a:r>
              <a:rPr lang="en-US" sz="1400" b="1" dirty="0">
                <a:latin typeface="Century Gothic" panose="020B0502020202020204" pitchFamily="34" charset="0"/>
                <a:ea typeface="Times" panose="02020603050405020304" pitchFamily="18" charset="0"/>
                <a:cs typeface="Times New Roman" panose="02020603050405020304" pitchFamily="18" charset="0"/>
              </a:rPr>
              <a:t>:  </a:t>
            </a:r>
            <a:r>
              <a:rPr lang="en-US" sz="1400" dirty="0">
                <a:latin typeface="Century Gothic" panose="020B0502020202020204" pitchFamily="34" charset="0"/>
                <a:ea typeface="Times" panose="02020603050405020304" pitchFamily="18" charset="0"/>
                <a:cs typeface="Times New Roman" panose="02020603050405020304" pitchFamily="18" charset="0"/>
              </a:rPr>
              <a:t>“</a:t>
            </a:r>
            <a:r>
              <a:rPr lang="en-US" sz="1400" i="1" dirty="0">
                <a:latin typeface="Century Gothic" panose="020B0502020202020204" pitchFamily="34" charset="0"/>
                <a:ea typeface="Times" panose="02020603050405020304" pitchFamily="18" charset="0"/>
                <a:cs typeface="Times New Roman" panose="02020603050405020304" pitchFamily="18" charset="0"/>
              </a:rPr>
              <a:t>Non-believers are surprisingly ready to make friends with dedicated Christians and are often open to learning things that work. The key is in focusing on a commonly held value: healthy, rewarding marriages.”</a:t>
            </a:r>
            <a:endParaRPr lang="en-US" sz="1400" b="1" dirty="0">
              <a:latin typeface="Century Gothic" panose="020B0502020202020204" pitchFamily="34" charset="0"/>
            </a:endParaRPr>
          </a:p>
          <a:p>
            <a:endParaRPr lang="en-US" sz="1400" b="1" dirty="0">
              <a:latin typeface="Century Gothic" panose="020B0502020202020204" pitchFamily="34" charset="0"/>
            </a:endParaRPr>
          </a:p>
          <a:p>
            <a:endParaRPr lang="en-US" sz="1400" b="1"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13</a:t>
            </a:fld>
            <a:endParaRPr lang="en-US"/>
          </a:p>
        </p:txBody>
      </p:sp>
      <p:sp>
        <p:nvSpPr>
          <p:cNvPr id="5" name="Header Placeholder 4">
            <a:extLst>
              <a:ext uri="{FF2B5EF4-FFF2-40B4-BE49-F238E27FC236}">
                <a16:creationId xmlns:a16="http://schemas.microsoft.com/office/drawing/2014/main" id="{817D9779-FCD0-469C-AB6D-209E236F9E46}"/>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4213848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7875" y="4094108"/>
            <a:ext cx="5852160" cy="4232474"/>
          </a:xfrm>
        </p:spPr>
        <p:txBody>
          <a:bodyPr/>
          <a:lstStyle/>
          <a:p>
            <a:pPr defTabSz="950907">
              <a:defRPr/>
            </a:pPr>
            <a:r>
              <a:rPr lang="en-US" b="1" u="sng" dirty="0">
                <a:solidFill>
                  <a:prstClr val="black"/>
                </a:solidFill>
                <a:latin typeface="Century Gothic" panose="020B0502020202020204" pitchFamily="34" charset="0"/>
                <a:ea typeface="Times" panose="02020603050405020304" pitchFamily="18" charset="0"/>
                <a:cs typeface="Times New Roman" panose="02020603050405020304" pitchFamily="18" charset="0"/>
              </a:rPr>
              <a:t>SCRIPT</a:t>
            </a:r>
            <a:r>
              <a:rPr lang="en-US" dirty="0">
                <a:solidFill>
                  <a:prstClr val="black"/>
                </a:solidFill>
                <a:latin typeface="Century Gothic" panose="020B0502020202020204" pitchFamily="34" charset="0"/>
                <a:ea typeface="Times" panose="02020603050405020304" pitchFamily="18" charset="0"/>
                <a:cs typeface="Times New Roman" panose="02020603050405020304" pitchFamily="18" charset="0"/>
              </a:rPr>
              <a:t>: </a:t>
            </a:r>
          </a:p>
          <a:p>
            <a:pPr defTabSz="950907">
              <a:defRPr/>
            </a:pPr>
            <a:r>
              <a:rPr lang="en-US" i="1" dirty="0">
                <a:latin typeface="Century Gothic" panose="020B0502020202020204" pitchFamily="34" charset="0"/>
                <a:ea typeface="Times New Roman" panose="02020603050405020304" pitchFamily="18" charset="0"/>
              </a:rPr>
              <a:t>Getting non-Christians into a group usually requires an entry event to give them a taste of what to expect.</a:t>
            </a:r>
          </a:p>
          <a:p>
            <a:pPr defTabSz="950907">
              <a:defRPr/>
            </a:pPr>
            <a:endParaRPr lang="en-US" i="1" dirty="0">
              <a:latin typeface="Century Gothic" panose="020B0502020202020204" pitchFamily="34" charset="0"/>
              <a:ea typeface="Times New Roman" panose="02020603050405020304" pitchFamily="18" charset="0"/>
            </a:endParaRPr>
          </a:p>
          <a:p>
            <a:pPr marL="297159" indent="-297159" defTabSz="950907">
              <a:buFont typeface="Arial" panose="020B0604020202020204" pitchFamily="34" charset="0"/>
              <a:buChar char="•"/>
              <a:defRPr/>
            </a:pPr>
            <a:r>
              <a:rPr lang="en-US" i="1" dirty="0">
                <a:latin typeface="Century Gothic" panose="020B0502020202020204" pitchFamily="34" charset="0"/>
                <a:ea typeface="Times New Roman" panose="02020603050405020304" pitchFamily="18" charset="0"/>
              </a:rPr>
              <a:t>A couple feels led to organize an exposure event. </a:t>
            </a:r>
            <a:br>
              <a:rPr lang="en-US" i="1" dirty="0">
                <a:latin typeface="Century Gothic" panose="020B0502020202020204" pitchFamily="34" charset="0"/>
                <a:ea typeface="Times New Roman" panose="02020603050405020304" pitchFamily="18" charset="0"/>
              </a:rPr>
            </a:br>
            <a:r>
              <a:rPr lang="en-US" i="1" dirty="0">
                <a:latin typeface="Century Gothic" panose="020B0502020202020204" pitchFamily="34" charset="0"/>
                <a:ea typeface="Times New Roman" panose="02020603050405020304" pitchFamily="18" charset="0"/>
              </a:rPr>
              <a:t>(</a:t>
            </a:r>
            <a:r>
              <a:rPr lang="en-US" i="1" dirty="0">
                <a:solidFill>
                  <a:prstClr val="black"/>
                </a:solidFill>
                <a:latin typeface="Century Gothic" panose="020B0502020202020204" pitchFamily="34" charset="0"/>
                <a:ea typeface="Times" panose="02020603050405020304" pitchFamily="18" charset="0"/>
                <a:cs typeface="Times New Roman" panose="02020603050405020304" pitchFamily="18" charset="0"/>
              </a:rPr>
              <a:t>Jesus used large-group meetings (events) and created interest by performing miracles to accelerate the ministry. FamilyLife offers a natural momentum–building occasion with the Weekend to Remember Getaway and other types of local and smaller exposure events. The event should be fun and meaningful to the participants.)</a:t>
            </a:r>
            <a:br>
              <a:rPr lang="en-US" i="1" dirty="0">
                <a:solidFill>
                  <a:prstClr val="black"/>
                </a:solidFill>
                <a:latin typeface="Century Gothic" panose="020B0502020202020204" pitchFamily="34" charset="0"/>
                <a:ea typeface="Times" panose="02020603050405020304" pitchFamily="18" charset="0"/>
                <a:cs typeface="Times New Roman" panose="02020603050405020304" pitchFamily="18" charset="0"/>
              </a:rPr>
            </a:br>
            <a:endParaRPr lang="en-US" i="1" dirty="0">
              <a:solidFill>
                <a:prstClr val="black"/>
              </a:solidFill>
              <a:latin typeface="Century Gothic" panose="020B0502020202020204" pitchFamily="34" charset="0"/>
              <a:ea typeface="Times" panose="02020603050405020304" pitchFamily="18" charset="0"/>
              <a:cs typeface="Times New Roman" panose="02020603050405020304" pitchFamily="18" charset="0"/>
            </a:endParaRPr>
          </a:p>
          <a:p>
            <a:pPr marL="297159" indent="-297159" defTabSz="950907">
              <a:buFont typeface="Arial" panose="020B0604020202020204" pitchFamily="34" charset="0"/>
              <a:buChar char="•"/>
              <a:defRPr/>
            </a:pPr>
            <a:r>
              <a:rPr lang="en-US" i="1" dirty="0">
                <a:solidFill>
                  <a:prstClr val="black"/>
                </a:solidFill>
                <a:latin typeface="Century Gothic" panose="020B0502020202020204" pitchFamily="34" charset="0"/>
                <a:ea typeface="Times" panose="02020603050405020304" pitchFamily="18" charset="0"/>
                <a:cs typeface="Times New Roman" panose="02020603050405020304" pitchFamily="18" charset="0"/>
              </a:rPr>
              <a:t>The couple and a team of volunteers can then strategize, promote, and host an exposure or catalytic event of some type. At the event, give a response opportunity to indicate a willingness to try a limited-duration small group. </a:t>
            </a:r>
            <a:br>
              <a:rPr lang="en-US" i="1" dirty="0">
                <a:solidFill>
                  <a:prstClr val="black"/>
                </a:solidFill>
                <a:latin typeface="Century Gothic" panose="020B0502020202020204" pitchFamily="34" charset="0"/>
                <a:ea typeface="Times" panose="02020603050405020304" pitchFamily="18" charset="0"/>
                <a:cs typeface="Times New Roman" panose="02020603050405020304" pitchFamily="18" charset="0"/>
              </a:rPr>
            </a:br>
            <a:endParaRPr lang="en-US" b="1" dirty="0">
              <a:latin typeface="Century Gothic" panose="020B0502020202020204" pitchFamily="34" charset="0"/>
            </a:endParaRPr>
          </a:p>
          <a:p>
            <a:pPr marL="297159" indent="-297159" defTabSz="950907">
              <a:buFont typeface="Arial" panose="020B0604020202020204" pitchFamily="34" charset="0"/>
              <a:buChar char="•"/>
              <a:defRPr/>
            </a:pPr>
            <a:r>
              <a:rPr lang="en-US" i="1" dirty="0">
                <a:solidFill>
                  <a:prstClr val="black"/>
                </a:solidFill>
                <a:latin typeface="Century Gothic" panose="020B0502020202020204" pitchFamily="34" charset="0"/>
                <a:ea typeface="Times" panose="02020603050405020304" pitchFamily="18" charset="0"/>
                <a:cs typeface="Times New Roman" panose="02020603050405020304" pitchFamily="18" charset="0"/>
              </a:rPr>
              <a:t>As part of the strategy, contact the couples after the event who have indicated an interest in a small group. Organize those interested couples into an acceptable time and place to meet. Neutral locations such as a home are the best. Remember that Joe is our top priority! Prioritize the time and location around the non-Christian couples' preferences. </a:t>
            </a:r>
          </a:p>
          <a:p>
            <a:pPr defTabSz="950907">
              <a:defRPr/>
            </a:pPr>
            <a:r>
              <a:rPr lang="en-US" b="1" dirty="0">
                <a:solidFill>
                  <a:prstClr val="black"/>
                </a:solidFill>
                <a:latin typeface="Century Gothic" panose="020B0502020202020204" pitchFamily="34" charset="0"/>
                <a:ea typeface="Times" panose="02020603050405020304" pitchFamily="18" charset="0"/>
                <a:cs typeface="Times New Roman" panose="02020603050405020304" pitchFamily="18" charset="0"/>
              </a:rPr>
              <a:t>  </a:t>
            </a:r>
            <a:endParaRPr lang="en-US" i="1" dirty="0">
              <a:solidFill>
                <a:prstClr val="black"/>
              </a:solidFill>
              <a:latin typeface="Century Gothic" panose="020B0502020202020204" pitchFamily="34" charset="0"/>
              <a:ea typeface="Times" panose="02020603050405020304" pitchFamily="18" charset="0"/>
              <a:cs typeface="Times New Roman" panose="02020603050405020304" pitchFamily="18" charset="0"/>
            </a:endParaRPr>
          </a:p>
          <a:p>
            <a:pPr marL="297159" indent="-297159" defTabSz="950907">
              <a:buFont typeface="Arial" panose="020B0604020202020204" pitchFamily="34" charset="0"/>
              <a:buChar char="•"/>
              <a:defRPr/>
            </a:pPr>
            <a:endParaRPr lang="en-US" i="1" dirty="0">
              <a:solidFill>
                <a:prstClr val="black"/>
              </a:solidFill>
              <a:latin typeface="Century Gothic" panose="020B0502020202020204" pitchFamily="34" charset="0"/>
              <a:ea typeface="Times" panose="02020603050405020304" pitchFamily="18" charset="0"/>
              <a:cs typeface="Times New Roman" panose="02020603050405020304" pitchFamily="18" charset="0"/>
            </a:endParaRPr>
          </a:p>
          <a:p>
            <a:pPr defTabSz="950907">
              <a:defRPr/>
            </a:pPr>
            <a:endParaRPr lang="en-US" b="1" dirty="0">
              <a:solidFill>
                <a:prstClr val="black"/>
              </a:solidFill>
              <a:latin typeface="Century Gothic" panose="020B0502020202020204" pitchFamily="34" charset="0"/>
              <a:ea typeface="Times" panose="02020603050405020304" pitchFamily="18" charset="0"/>
              <a:cs typeface="Times New Roman" panose="02020603050405020304" pitchFamily="18" charset="0"/>
            </a:endParaRPr>
          </a:p>
          <a:p>
            <a:pPr defTabSz="950907">
              <a:defRPr/>
            </a:pPr>
            <a:r>
              <a:rPr lang="en-US" b="1" dirty="0">
                <a:solidFill>
                  <a:prstClr val="black"/>
                </a:solidFill>
                <a:latin typeface="Century Gothic" panose="020B0502020202020204" pitchFamily="34" charset="0"/>
                <a:ea typeface="Times" panose="02020603050405020304" pitchFamily="18" charset="0"/>
                <a:cs typeface="Times New Roman" panose="02020603050405020304" pitchFamily="18" charset="0"/>
              </a:rPr>
              <a:t>NOTES: Lots of churches and groups are looking for someone who can give an entertaining message with some practical content. They may organize an event for you. An exposure event containing a marriage enrichment talk can be a tremendous door opener to promote small-group discipleship or evangelistic studies. A seminar designed in this way can lead into a small-group ministry. These seminars could have the greatest potential for serving smaller communities that can’t host a large catalytic event of their own. This is the essence of the village and synagogue strategy. (</a:t>
            </a:r>
            <a:r>
              <a:rPr lang="en-US" b="1" dirty="0">
                <a:latin typeface="Century Gothic" panose="020B0502020202020204" pitchFamily="34" charset="0"/>
              </a:rPr>
              <a:t>Small-Group Training manual, pages 55-56).</a:t>
            </a:r>
            <a:endParaRPr lang="en-US" dirty="0">
              <a:solidFill>
                <a:prstClr val="black"/>
              </a:solidFill>
              <a:latin typeface="Century Gothic" panose="020B0502020202020204" pitchFamily="34" charset="0"/>
              <a:ea typeface="Times" panose="02020603050405020304" pitchFamily="18" charset="0"/>
              <a:cs typeface="Times New Roman" panose="02020603050405020304" pitchFamily="18" charset="0"/>
            </a:endParaRPr>
          </a:p>
          <a:p>
            <a:pPr defTabSz="950907">
              <a:defRPr/>
            </a:pPr>
            <a:endParaRPr lang="en-US" i="1" dirty="0">
              <a:solidFill>
                <a:prstClr val="black"/>
              </a:solidFill>
              <a:latin typeface="Century Gothic" panose="020B0502020202020204" pitchFamily="34" charset="0"/>
              <a:ea typeface="Times" panose="02020603050405020304" pitchFamily="18" charset="0"/>
              <a:cs typeface="Times New Roman" panose="02020603050405020304" pitchFamily="18" charset="0"/>
            </a:endParaRPr>
          </a:p>
          <a:p>
            <a:pPr defTabSz="950907">
              <a:defRPr/>
            </a:pPr>
            <a:r>
              <a:rPr lang="en-US" b="1" dirty="0">
                <a:solidFill>
                  <a:prstClr val="black"/>
                </a:solidFill>
                <a:latin typeface="Century Gothic" panose="020B0502020202020204" pitchFamily="34" charset="0"/>
                <a:ea typeface="Times" panose="02020603050405020304" pitchFamily="18" charset="0"/>
                <a:cs typeface="Times New Roman" panose="02020603050405020304" pitchFamily="18" charset="0"/>
              </a:rPr>
              <a:t>“And Jesus was going about all the cities and the villages, teaching in their synagogues, and proclaiming the gospel of the kingdom, and healing every kind of disease and every kind of sickness.” —Matthew 9:35</a:t>
            </a:r>
          </a:p>
          <a:p>
            <a:pPr defTabSz="950907">
              <a:defRPr/>
            </a:pPr>
            <a:endParaRPr lang="en-US" b="1" dirty="0">
              <a:solidFill>
                <a:prstClr val="black"/>
              </a:solidFill>
              <a:latin typeface="Century Gothic" panose="020B0502020202020204" pitchFamily="34" charset="0"/>
              <a:ea typeface="Times" panose="02020603050405020304" pitchFamily="18" charset="0"/>
              <a:cs typeface="Times New Roman" panose="02020603050405020304" pitchFamily="18" charset="0"/>
            </a:endParaRPr>
          </a:p>
          <a:p>
            <a:pPr defTabSz="950907">
              <a:defRPr/>
            </a:pPr>
            <a:r>
              <a:rPr lang="en-US" b="1" dirty="0">
                <a:solidFill>
                  <a:prstClr val="black"/>
                </a:solidFill>
                <a:latin typeface="Century Gothic" panose="020B0502020202020204" pitchFamily="34" charset="0"/>
                <a:ea typeface="Times" panose="02020603050405020304" pitchFamily="18" charset="0"/>
                <a:cs typeface="Times New Roman" panose="02020603050405020304" pitchFamily="18" charset="0"/>
              </a:rPr>
              <a:t>Jesus also went to the people in their villages and synagogues (Luke 8:1, Luke 13:22, Mark 6:6, Matthew 11:1, Matthew 9:35, Matthew 4:23, Mark 1:14). He also sent His disciples to the people (Luke 9:6, Luke 10:1, Mark 6:7-12, Matthew 28:19-20, Acts 1:8).</a:t>
            </a:r>
          </a:p>
        </p:txBody>
      </p:sp>
      <p:sp>
        <p:nvSpPr>
          <p:cNvPr id="4" name="Slide Number Placeholder 3"/>
          <p:cNvSpPr>
            <a:spLocks noGrp="1"/>
          </p:cNvSpPr>
          <p:nvPr>
            <p:ph type="sldNum" sz="quarter" idx="5"/>
          </p:nvPr>
        </p:nvSpPr>
        <p:spPr/>
        <p:txBody>
          <a:bodyPr/>
          <a:lstStyle/>
          <a:p>
            <a:pPr defTabSz="950907">
              <a:defRPr/>
            </a:pPr>
            <a:fld id="{1367C8E6-DBFE-46EE-96FD-3BBA10ACE351}" type="slidenum">
              <a:rPr lang="en-US">
                <a:solidFill>
                  <a:prstClr val="black"/>
                </a:solidFill>
                <a:latin typeface="Calibri" panose="020F0502020204030204"/>
              </a:rPr>
              <a:pPr defTabSz="950907">
                <a:defRPr/>
              </a:pPr>
              <a:t>14</a:t>
            </a:fld>
            <a:endParaRPr lang="en-US">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E1AE58E6-2718-45DD-A5A6-97DA029030D2}"/>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78082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b="1" u="sng" kern="0" dirty="0">
                <a:latin typeface="Century Gothic" panose="020B0502020202020204" pitchFamily="34" charset="0"/>
              </a:rPr>
              <a:t>SCRIPT:</a:t>
            </a:r>
          </a:p>
          <a:p>
            <a:pPr>
              <a:lnSpc>
                <a:spcPct val="120000"/>
              </a:lnSpc>
            </a:pPr>
            <a:r>
              <a:rPr lang="en-US" i="1" kern="0" dirty="0">
                <a:latin typeface="Century Gothic" panose="020B0502020202020204" pitchFamily="34" charset="0"/>
              </a:rPr>
              <a:t>Minimal-commitment events are effective to introduce yourselves to non-believers. Fun activities and meaningful principles will encourage them to be open to an invitation to a small group. Some examples:</a:t>
            </a:r>
          </a:p>
          <a:p>
            <a:pPr marL="594317" indent="-594317">
              <a:lnSpc>
                <a:spcPct val="120000"/>
              </a:lnSpc>
              <a:buFont typeface="Arial" panose="020B0604020202020204" pitchFamily="34" charset="0"/>
              <a:buChar char="•"/>
            </a:pPr>
            <a:endParaRPr lang="en-US" i="1" kern="0" dirty="0">
              <a:latin typeface="Century Gothic" panose="020B0502020202020204" pitchFamily="34" charset="0"/>
            </a:endParaRPr>
          </a:p>
          <a:p>
            <a:pPr marL="594317" indent="-594317">
              <a:lnSpc>
                <a:spcPct val="120000"/>
              </a:lnSpc>
              <a:buFont typeface="Arial" panose="020B0604020202020204" pitchFamily="34" charset="0"/>
              <a:buChar char="•"/>
            </a:pPr>
            <a:r>
              <a:rPr lang="en-US" i="1" kern="0" dirty="0">
                <a:latin typeface="Century Gothic" panose="020B0502020202020204" pitchFamily="34" charset="0"/>
              </a:rPr>
              <a:t>Cookout (backyard, park, lake)</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Christmas cookie exchange</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Luncheon with a testimony</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Super Bowl party</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Easter egg hunt </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Volleyball or other sports activity</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Home dessert with a testimony</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Catered dinner with speaker</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Dinner party with testimony</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Valentine party or banquet</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Short marriage or parenting seminar</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Parenting talk at a community center</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Book club</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Dart/pool league</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Fishing/hunting weekend</a:t>
            </a:r>
          </a:p>
          <a:p>
            <a:pPr marL="594317" indent="-594317">
              <a:lnSpc>
                <a:spcPct val="120000"/>
              </a:lnSpc>
              <a:buFont typeface="Arial" panose="020B0604020202020204" pitchFamily="34" charset="0"/>
              <a:buChar char="•"/>
            </a:pPr>
            <a:r>
              <a:rPr lang="en-US" i="1" kern="0" dirty="0">
                <a:latin typeface="Century Gothic" panose="020B0502020202020204" pitchFamily="34" charset="0"/>
              </a:rPr>
              <a:t>Houseboat party</a:t>
            </a:r>
          </a:p>
        </p:txBody>
      </p:sp>
      <p:sp>
        <p:nvSpPr>
          <p:cNvPr id="4" name="Slide Number Placeholder 3"/>
          <p:cNvSpPr>
            <a:spLocks noGrp="1"/>
          </p:cNvSpPr>
          <p:nvPr>
            <p:ph type="sldNum" sz="quarter" idx="5"/>
          </p:nvPr>
        </p:nvSpPr>
        <p:spPr/>
        <p:txBody>
          <a:bodyPr/>
          <a:lstStyle/>
          <a:p>
            <a:fld id="{1367C8E6-DBFE-46EE-96FD-3BBA10ACE351}" type="slidenum">
              <a:rPr lang="en-US" smtClean="0"/>
              <a:t>15</a:t>
            </a:fld>
            <a:endParaRPr lang="en-US"/>
          </a:p>
        </p:txBody>
      </p:sp>
      <p:sp>
        <p:nvSpPr>
          <p:cNvPr id="5" name="Header Placeholder 4">
            <a:extLst>
              <a:ext uri="{FF2B5EF4-FFF2-40B4-BE49-F238E27FC236}">
                <a16:creationId xmlns:a16="http://schemas.microsoft.com/office/drawing/2014/main" id="{CFC88ECE-9BC3-4725-8C98-79A27D97A7C5}"/>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3793277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081855"/>
            <a:ext cx="5852160" cy="5037622"/>
          </a:xfrm>
        </p:spPr>
        <p:txBody>
          <a:bodyPr/>
          <a:lstStyle/>
          <a:p>
            <a:r>
              <a:rPr lang="en-US" sz="1400" b="1" dirty="0">
                <a:latin typeface="Century Gothic" panose="020B0502020202020204" pitchFamily="34" charset="0"/>
              </a:rPr>
              <a:t>PRESENTER NOTES:  This is a FamilyLife resource that can help key couples offer exposure events or speak to churches or other groups.  It is available, including a copy-ready manual, through FamilyLife’s Global Department.  The gospel is clearly shared.  </a:t>
            </a:r>
          </a:p>
          <a:p>
            <a:endParaRPr lang="en-US" sz="1600" b="1" dirty="0">
              <a:latin typeface="Century Gothic" panose="020B0502020202020204" pitchFamily="34" charset="0"/>
            </a:endParaRPr>
          </a:p>
          <a:p>
            <a:r>
              <a:rPr lang="en-US" b="1" u="sng" dirty="0">
                <a:latin typeface="Century Gothic" panose="020B0502020202020204" pitchFamily="34" charset="0"/>
              </a:rPr>
              <a:t>SCRIPT:</a:t>
            </a:r>
          </a:p>
          <a:p>
            <a:r>
              <a:rPr lang="en-US" i="1" dirty="0">
                <a:latin typeface="Century Gothic" panose="020B0502020202020204" pitchFamily="34" charset="0"/>
              </a:rPr>
              <a:t>“One way you could gather folks together is to meet their felt need. The Couples Relationship Seminar is available at no cost as a FamilyLife resource, with talk outlines, handouts, activities, projects, and speaking notes. These flexible sessions could be offered to communities and churches in a variety of settings. Any of the sessions on the right side of your slide can be delivered independently and not necessarily in order. Each session is designed as a forty-five minute presentation to meet a particular need.</a:t>
            </a:r>
          </a:p>
          <a:p>
            <a:endParaRPr lang="en-US" i="1" dirty="0">
              <a:latin typeface="Century Gothic" panose="020B0502020202020204" pitchFamily="34" charset="0"/>
            </a:endParaRPr>
          </a:p>
          <a:p>
            <a:pPr marL="832043" lvl="1" indent="-190181" defTabSz="950907">
              <a:buFont typeface="Arial" panose="020B0604020202020204" pitchFamily="34" charset="0"/>
              <a:buChar char="•"/>
              <a:defRPr/>
            </a:pPr>
            <a:r>
              <a:rPr lang="en-US" i="1" dirty="0">
                <a:latin typeface="Century Gothic" panose="020B0502020202020204" pitchFamily="34" charset="0"/>
              </a:rPr>
              <a:t>Approved by FamilyLife’s content team and executive Leadership</a:t>
            </a:r>
          </a:p>
          <a:p>
            <a:pPr marL="832043" lvl="1" indent="-190181">
              <a:buFont typeface="Arial" panose="020B0604020202020204" pitchFamily="34" charset="0"/>
              <a:buChar char="•"/>
            </a:pPr>
            <a:r>
              <a:rPr lang="en-US" i="1" dirty="0">
                <a:latin typeface="Century Gothic" panose="020B0502020202020204" pitchFamily="34" charset="0"/>
              </a:rPr>
              <a:t>Designed to be non-threatening and attract non-Christians</a:t>
            </a:r>
          </a:p>
          <a:p>
            <a:pPr marL="832043" lvl="1" indent="-190181">
              <a:buFont typeface="Arial" panose="020B0604020202020204" pitchFamily="34" charset="0"/>
              <a:buChar char="•"/>
            </a:pPr>
            <a:r>
              <a:rPr lang="en-US" i="1" dirty="0">
                <a:latin typeface="Century Gothic" panose="020B0502020202020204" pitchFamily="34" charset="0"/>
              </a:rPr>
              <a:t>Perfect for Exposure Events</a:t>
            </a:r>
          </a:p>
          <a:p>
            <a:pPr marL="832043" lvl="1" indent="-190181">
              <a:buFont typeface="Arial" panose="020B0604020202020204" pitchFamily="34" charset="0"/>
              <a:buChar char="•"/>
            </a:pPr>
            <a:r>
              <a:rPr lang="en-US" i="1" dirty="0">
                <a:latin typeface="Century Gothic" panose="020B0502020202020204" pitchFamily="34" charset="0"/>
              </a:rPr>
              <a:t>Easy to deliver</a:t>
            </a:r>
          </a:p>
          <a:p>
            <a:pPr marL="832043" lvl="1" indent="-190181">
              <a:buFont typeface="Arial" panose="020B0604020202020204" pitchFamily="34" charset="0"/>
              <a:buChar char="•"/>
            </a:pPr>
            <a:r>
              <a:rPr lang="en-US" i="1" dirty="0">
                <a:latin typeface="Century Gothic" panose="020B0502020202020204" pitchFamily="34" charset="0"/>
              </a:rPr>
              <a:t>Speaking notes and jokes provided</a:t>
            </a:r>
          </a:p>
          <a:p>
            <a:pPr marL="832043" lvl="1" indent="-190181">
              <a:buFont typeface="Arial" panose="020B0604020202020204" pitchFamily="34" charset="0"/>
              <a:buChar char="•"/>
            </a:pPr>
            <a:r>
              <a:rPr lang="en-US" i="1" dirty="0">
                <a:latin typeface="Century Gothic" panose="020B0502020202020204" pitchFamily="34" charset="0"/>
              </a:rPr>
              <a:t>Designed for “Joe”</a:t>
            </a:r>
            <a:br>
              <a:rPr lang="en-US" i="1" dirty="0">
                <a:latin typeface="Century Gothic" panose="020B0502020202020204" pitchFamily="34" charset="0"/>
              </a:rPr>
            </a:br>
            <a:r>
              <a:rPr lang="en-US" i="1" dirty="0">
                <a:latin typeface="Century Gothic" panose="020B0502020202020204" pitchFamily="34" charset="0"/>
              </a:rPr>
              <a:t>(At one seminar, 50% of the participants made a first-time decision for Christ.)  </a:t>
            </a:r>
          </a:p>
          <a:p>
            <a:pPr marL="832043" lvl="1" indent="-190181">
              <a:buFont typeface="Arial" panose="020B0604020202020204" pitchFamily="34" charset="0"/>
              <a:buChar char="•"/>
            </a:pPr>
            <a:endParaRPr lang="en-US" i="1" dirty="0">
              <a:latin typeface="Century Gothic" panose="020B0502020202020204" pitchFamily="34" charset="0"/>
            </a:endParaRPr>
          </a:p>
          <a:p>
            <a:pPr marL="166409"/>
            <a:r>
              <a:rPr lang="en-US" i="1" dirty="0">
                <a:latin typeface="Century Gothic" panose="020B0502020202020204" pitchFamily="34" charset="0"/>
              </a:rPr>
              <a:t>Talk to me after our session if this is of interest.”</a:t>
            </a:r>
          </a:p>
        </p:txBody>
      </p:sp>
      <p:sp>
        <p:nvSpPr>
          <p:cNvPr id="4" name="Slide Number Placeholder 3"/>
          <p:cNvSpPr>
            <a:spLocks noGrp="1"/>
          </p:cNvSpPr>
          <p:nvPr>
            <p:ph type="sldNum" sz="quarter" idx="5"/>
          </p:nvPr>
        </p:nvSpPr>
        <p:spPr/>
        <p:txBody>
          <a:bodyPr/>
          <a:lstStyle/>
          <a:p>
            <a:fld id="{1367C8E6-DBFE-46EE-96FD-3BBA10ACE351}" type="slidenum">
              <a:rPr lang="en-US" smtClean="0"/>
              <a:t>16</a:t>
            </a:fld>
            <a:endParaRPr lang="en-US"/>
          </a:p>
        </p:txBody>
      </p:sp>
      <p:sp>
        <p:nvSpPr>
          <p:cNvPr id="5" name="Header Placeholder 4">
            <a:extLst>
              <a:ext uri="{FF2B5EF4-FFF2-40B4-BE49-F238E27FC236}">
                <a16:creationId xmlns:a16="http://schemas.microsoft.com/office/drawing/2014/main" id="{25D1BE80-72F2-422F-93DE-BC350A336CEB}"/>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1048105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081855"/>
            <a:ext cx="5852160" cy="4383272"/>
          </a:xfrm>
        </p:spPr>
        <p:txBody>
          <a:bodyPr/>
          <a:lstStyle/>
          <a:p>
            <a:r>
              <a:rPr lang="en-US" b="1" i="0" u="sng" dirty="0">
                <a:latin typeface="Century Gothic" panose="020B0502020202020204" pitchFamily="34" charset="0"/>
              </a:rPr>
              <a:t>SCRIPT: </a:t>
            </a:r>
            <a:r>
              <a:rPr lang="en-US" i="1" dirty="0">
                <a:latin typeface="Century Gothic" panose="020B0502020202020204" pitchFamily="34" charset="0"/>
              </a:rPr>
              <a:t>There are two aspects to Christian maturity. The first and most important is </a:t>
            </a:r>
            <a:r>
              <a:rPr lang="en-US" b="1" i="1" dirty="0">
                <a:latin typeface="Century Gothic" panose="020B0502020202020204" pitchFamily="34" charset="0"/>
              </a:rPr>
              <a:t>godly character</a:t>
            </a:r>
            <a:r>
              <a:rPr lang="en-US" i="1" dirty="0">
                <a:latin typeface="Century Gothic" panose="020B0502020202020204" pitchFamily="34" charset="0"/>
              </a:rPr>
              <a:t>—the degree to which we have allowed God to develop the likeness of Jesus in our lives. The character of Christ will manifest itself in us by our love for God, our love for our neighbors, and our obedience to His commandments </a:t>
            </a:r>
            <a:r>
              <a:rPr lang="en-US" i="0" dirty="0">
                <a:latin typeface="Century Gothic" panose="020B0502020202020204" pitchFamily="34" charset="0"/>
              </a:rPr>
              <a:t>(Matthew 22:37-39, John 14:21). </a:t>
            </a:r>
            <a:r>
              <a:rPr lang="en-US" i="1" dirty="0">
                <a:latin typeface="Century Gothic" panose="020B0502020202020204" pitchFamily="34" charset="0"/>
              </a:rPr>
              <a:t>Bible knowledge and understanding are important steps by which God will develop in you the likeness of Christ. As ministry leaders, we urge you to engage in regular Bible study and to meditate on God’s Word </a:t>
            </a:r>
            <a:r>
              <a:rPr lang="en-US" i="0" dirty="0">
                <a:latin typeface="Century Gothic" panose="020B0502020202020204" pitchFamily="34" charset="0"/>
              </a:rPr>
              <a:t>(2 Timothy 3:16-17). </a:t>
            </a:r>
            <a:r>
              <a:rPr lang="en-US" i="1" dirty="0">
                <a:latin typeface="Century Gothic" panose="020B0502020202020204" pitchFamily="34" charset="0"/>
              </a:rPr>
              <a:t>While many types of Bible study can help you mature as a Christian, </a:t>
            </a:r>
            <a:r>
              <a:rPr lang="en-US" i="0" dirty="0">
                <a:latin typeface="Century Gothic" panose="020B0502020202020204" pitchFamily="34" charset="0"/>
              </a:rPr>
              <a:t>FamilyLife’s Couples Studies® </a:t>
            </a:r>
            <a:r>
              <a:rPr lang="en-US" i="1" dirty="0">
                <a:latin typeface="Century Gothic" panose="020B0502020202020204" pitchFamily="34" charset="0"/>
              </a:rPr>
              <a:t>and </a:t>
            </a:r>
            <a:r>
              <a:rPr lang="en-US" i="0" dirty="0">
                <a:latin typeface="Century Gothic" panose="020B0502020202020204" pitchFamily="34" charset="0"/>
              </a:rPr>
              <a:t>Art of Marriage Connect series® </a:t>
            </a:r>
            <a:r>
              <a:rPr lang="en-US" i="1" dirty="0">
                <a:latin typeface="Century Gothic" panose="020B0502020202020204" pitchFamily="34" charset="0"/>
              </a:rPr>
              <a:t>are uniquely suited to help you mature along with your closest neighbor, your spouse. </a:t>
            </a:r>
          </a:p>
          <a:p>
            <a:endParaRPr lang="en-US" i="0" dirty="0">
              <a:latin typeface="Century Gothic" panose="020B0502020202020204" pitchFamily="34" charset="0"/>
            </a:endParaRPr>
          </a:p>
          <a:p>
            <a:r>
              <a:rPr lang="en-US" i="1" dirty="0">
                <a:latin typeface="Century Gothic" panose="020B0502020202020204" pitchFamily="34" charset="0"/>
              </a:rPr>
              <a:t>The second aspect of Christian maturity relates to </a:t>
            </a:r>
            <a:r>
              <a:rPr lang="en-US" b="1" i="1" dirty="0">
                <a:latin typeface="Century Gothic" panose="020B0502020202020204" pitchFamily="34" charset="0"/>
              </a:rPr>
              <a:t>ministry skills</a:t>
            </a:r>
            <a:r>
              <a:rPr lang="en-US" i="1" dirty="0">
                <a:latin typeface="Century Gothic" panose="020B0502020202020204" pitchFamily="34" charset="0"/>
              </a:rPr>
              <a:t>. God often uses natural abilities, such as having a good voice for singing. But Jesus Himself made it abundantly clear in the parable of the talents that our Master expects His servants to increase their abilities. Unfortunately, many people who know the Bible and truly love Jesus have never been used by God to do great things in His work. In some cases, they have not developed ministry skills God can use. We hope to equip you to multiply your talents by developing skills necessary to minister to families.  We offer “how-to” training resources to conduct the FamilyLife Outreach Strategy and to fully utilize the resources FamilyLife provides</a:t>
            </a:r>
            <a:r>
              <a:rPr lang="en-US" dirty="0">
                <a:latin typeface="Century Gothic" panose="020B0502020202020204" pitchFamily="34" charset="0"/>
              </a:rPr>
              <a:t>.” (Strategy and Resource Manual pp 33-34)</a:t>
            </a:r>
          </a:p>
          <a:p>
            <a:endParaRPr lang="en-US" dirty="0">
              <a:latin typeface="Century Gothic" panose="020B0502020202020204" pitchFamily="34" charset="0"/>
            </a:endParaRPr>
          </a:p>
          <a:p>
            <a:r>
              <a:rPr lang="en-US" i="1" dirty="0">
                <a:latin typeface="Century Gothic" panose="020B0502020202020204" pitchFamily="34" charset="0"/>
                <a:ea typeface="Times" panose="02020603050405020304" pitchFamily="18" charset="0"/>
                <a:cs typeface="Times New Roman" panose="02020603050405020304" pitchFamily="18" charset="0"/>
              </a:rPr>
              <a:t>One great thing about using small groups as a platform to share Christ is that those who receive Christ are already in a Bible study! Your effectiveness in sharing the gospel, answering questions, and conducting follow-up can increase with training and experience. FamilyLife® and Cru® offer many resources to develop your ministry skills in this area. This is just one of several advanced training curriculums available.</a:t>
            </a:r>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17</a:t>
            </a:fld>
            <a:endParaRPr lang="en-US"/>
          </a:p>
        </p:txBody>
      </p:sp>
      <p:sp>
        <p:nvSpPr>
          <p:cNvPr id="5" name="Header Placeholder 4">
            <a:extLst>
              <a:ext uri="{FF2B5EF4-FFF2-40B4-BE49-F238E27FC236}">
                <a16:creationId xmlns:a16="http://schemas.microsoft.com/office/drawing/2014/main" id="{D1E3C15F-B88E-4B79-8D65-65DED098ACC4}"/>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4148251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081855"/>
            <a:ext cx="5852160" cy="4217018"/>
          </a:xfrm>
        </p:spPr>
        <p:txBody>
          <a:bodyPr/>
          <a:lstStyle/>
          <a:p>
            <a:r>
              <a:rPr lang="en-US" b="1" u="sng" dirty="0">
                <a:effectLst/>
                <a:latin typeface="Century Gothic" panose="020B0502020202020204" pitchFamily="34" charset="0"/>
                <a:ea typeface="Times" panose="02020603050405020304" pitchFamily="18" charset="0"/>
                <a:cs typeface="Times New Roman" panose="02020603050405020304" pitchFamily="18" charset="0"/>
              </a:rPr>
              <a:t>SCRIPT</a:t>
            </a:r>
            <a:r>
              <a:rPr lang="en-US" dirty="0">
                <a:effectLst/>
                <a:latin typeface="Century Gothic" panose="020B0502020202020204" pitchFamily="34" charset="0"/>
                <a:ea typeface="Times"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effectLst/>
                <a:latin typeface="Century Gothic" panose="020B0502020202020204" pitchFamily="34" charset="0"/>
                <a:ea typeface="Times" panose="02020603050405020304" pitchFamily="18" charset="0"/>
                <a:cs typeface="Times New Roman" panose="02020603050405020304" pitchFamily="18" charset="0"/>
              </a:rPr>
              <a:t>“</a:t>
            </a:r>
            <a:r>
              <a:rPr lang="en-US" sz="1200" b="0" i="1" dirty="0">
                <a:effectLst/>
                <a:latin typeface="Century Gothic" panose="020B0502020202020204" pitchFamily="34" charset="0"/>
                <a:ea typeface="Times" panose="02020603050405020304" pitchFamily="18" charset="0"/>
                <a:cs typeface="Times New Roman" panose="02020603050405020304" pitchFamily="18" charset="0"/>
              </a:rPr>
              <a:t>The following tips are designed to help non-Christians fit into a Bible-application environment that may feel unusual to them. </a:t>
            </a:r>
            <a:r>
              <a:rPr lang="en-US" sz="1200" b="0" i="1" dirty="0">
                <a:effectLst/>
                <a:latin typeface="Roboto Light"/>
                <a:ea typeface="Times" panose="02020603050405020304" pitchFamily="18" charset="0"/>
                <a:cs typeface="Times New Roman" panose="02020603050405020304" pitchFamily="18" charset="0"/>
              </a:rPr>
              <a:t>Leading a small group with non-Christians can happen in the same manner as leading a churched small group.  Just pay attention to some of these basics.</a:t>
            </a:r>
            <a:endParaRPr lang="en-US" b="0" i="1" dirty="0">
              <a:effectLst/>
              <a:latin typeface="Century Gothic" panose="020B0502020202020204" pitchFamily="34" charset="0"/>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effectLst/>
              <a:latin typeface="Century Gothic" panose="020B0502020202020204" pitchFamily="34" charset="0"/>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Century Gothic" panose="020B0502020202020204" pitchFamily="34" charset="0"/>
                <a:ea typeface="Times" panose="02020603050405020304" pitchFamily="18" charset="0"/>
                <a:cs typeface="Times New Roman" panose="02020603050405020304" pitchFamily="18" charset="0"/>
              </a:rPr>
              <a:t>&lt;CLICK&gt;</a:t>
            </a:r>
          </a:p>
          <a:p>
            <a:pPr marL="171450" indent="-171450">
              <a:buFont typeface="Arial" panose="020B0604020202020204" pitchFamily="34" charset="0"/>
              <a:buChar char="•"/>
            </a:pPr>
            <a:r>
              <a:rPr lang="en-US" b="1" i="1" dirty="0">
                <a:effectLst/>
                <a:latin typeface="Century Gothic" panose="020B0502020202020204" pitchFamily="34" charset="0"/>
                <a:ea typeface="Times" panose="02020603050405020304" pitchFamily="18" charset="0"/>
                <a:cs typeface="Times New Roman" panose="02020603050405020304" pitchFamily="18" charset="0"/>
              </a:rPr>
              <a:t>a) Be patient</a:t>
            </a:r>
            <a:r>
              <a:rPr lang="en-US" i="1" dirty="0">
                <a:effectLst/>
                <a:latin typeface="Century Gothic" panose="020B0502020202020204" pitchFamily="34" charset="0"/>
                <a:ea typeface="Times" panose="02020603050405020304" pitchFamily="18" charset="0"/>
                <a:cs typeface="Times New Roman" panose="02020603050405020304" pitchFamily="18" charset="0"/>
              </a:rPr>
              <a:t>. Couples trained in the world’s values will have very non-biblical ideas. Don’t correct them. For example, if someone says something like, “God led me to get divorced,” continue to the next question in the study without comment. Let God’s Spirit use your example and the Scriptures in materials to touch his/her heart, and our God will do it, in His time.</a:t>
            </a:r>
          </a:p>
          <a:p>
            <a:pPr marL="0" indent="0">
              <a:buFont typeface="Arial" panose="020B0604020202020204" pitchFamily="34" charset="0"/>
              <a:buNone/>
            </a:pPr>
            <a:endParaRPr lang="en-US" i="1" dirty="0">
              <a:latin typeface="Century Gothic" panose="020B0502020202020204" pitchFamily="34" charset="0"/>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effectLst/>
                <a:latin typeface="Century Gothic" panose="020B0502020202020204" pitchFamily="34" charset="0"/>
                <a:ea typeface="Times" panose="02020603050405020304" pitchFamily="18" charset="0"/>
                <a:cs typeface="Times New Roman" panose="02020603050405020304" pitchFamily="18" charset="0"/>
              </a:rPr>
              <a:t>&lt;CLICK&gt;</a:t>
            </a:r>
          </a:p>
          <a:p>
            <a:pPr marL="171450" marR="0" lvl="0" indent="-171450">
              <a:spcBef>
                <a:spcPts val="0"/>
              </a:spcBef>
              <a:spcAft>
                <a:spcPts val="0"/>
              </a:spcAft>
              <a:buSzPts val="1200"/>
              <a:buFont typeface="Arial" panose="020B0604020202020204" pitchFamily="34" charset="0"/>
              <a:buChar char="•"/>
            </a:pPr>
            <a:r>
              <a:rPr lang="en-US" sz="1200" b="1" i="1" dirty="0">
                <a:effectLst/>
                <a:latin typeface="Century Gothic" panose="020B0502020202020204" pitchFamily="34" charset="0"/>
                <a:ea typeface="Times" panose="02020603050405020304" pitchFamily="18" charset="0"/>
                <a:cs typeface="Times New Roman" panose="02020603050405020304" pitchFamily="18" charset="0"/>
              </a:rPr>
              <a:t>b) Protect</a:t>
            </a:r>
            <a:r>
              <a:rPr lang="en-US" sz="1200" i="1" dirty="0">
                <a:effectLst/>
                <a:latin typeface="Century Gothic" panose="020B0502020202020204" pitchFamily="34" charset="0"/>
                <a:ea typeface="Times" panose="02020603050405020304" pitchFamily="18" charset="0"/>
                <a:cs typeface="Times New Roman" panose="02020603050405020304" pitchFamily="18" charset="0"/>
              </a:rPr>
              <a:t>. Don’t allow well-meaning Christians who may join your group to “witness” or direct comments to your possibly non-believer target couples in a confrontational or condescending manner. If necessary, speak to the Christian privately and urge patience. Assure them that God will use the materials and our personal applications to prepare hearts for your gospel presentation. At all costs avoid a “them vs us” division between Christians and non-Christians in the group.</a:t>
            </a:r>
          </a:p>
          <a:p>
            <a:pPr marL="0" marR="0" lvl="0" indent="0" algn="l" defTabSz="914400" rtl="0" eaLnBrk="1" fontAlgn="auto" latinLnBrk="0" hangingPunct="1">
              <a:lnSpc>
                <a:spcPct val="100000"/>
              </a:lnSpc>
              <a:spcBef>
                <a:spcPts val="0"/>
              </a:spcBef>
              <a:spcAft>
                <a:spcPts val="0"/>
              </a:spcAft>
              <a:buClrTx/>
              <a:buSzPts val="1200"/>
              <a:buFont typeface="Arial" panose="020B0604020202020204" pitchFamily="34" charset="0"/>
              <a:buNone/>
              <a:tabLst/>
              <a:defRPr/>
            </a:pPr>
            <a:endParaRPr lang="en-US" b="1" i="0" dirty="0">
              <a:effectLst/>
              <a:latin typeface="Century Gothic" panose="020B0502020202020204" pitchFamily="34" charset="0"/>
              <a:ea typeface="Times"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Pts val="1200"/>
              <a:buFont typeface="Arial" panose="020B0604020202020204" pitchFamily="34" charset="0"/>
              <a:buNone/>
              <a:tabLst/>
              <a:defRPr/>
            </a:pPr>
            <a:r>
              <a:rPr lang="en-US" b="1" i="0" dirty="0">
                <a:effectLst/>
                <a:latin typeface="Century Gothic" panose="020B0502020202020204" pitchFamily="34" charset="0"/>
                <a:ea typeface="Times" panose="02020603050405020304" pitchFamily="18" charset="0"/>
                <a:cs typeface="Times New Roman" panose="02020603050405020304" pitchFamily="18" charset="0"/>
              </a:rPr>
              <a:t>&lt;CLICK&gt;</a:t>
            </a:r>
          </a:p>
          <a:p>
            <a:pPr marL="171450" indent="-171450">
              <a:buSzPts val="1200"/>
              <a:buFont typeface="Arial" panose="020B0604020202020204" pitchFamily="34" charset="0"/>
              <a:buChar char="•"/>
            </a:pPr>
            <a:r>
              <a:rPr lang="en-US" b="1" i="1" dirty="0">
                <a:effectLst/>
                <a:ea typeface="Times" panose="02020603050405020304" pitchFamily="18" charset="0"/>
                <a:cs typeface="Times New Roman" panose="02020603050405020304" pitchFamily="18" charset="0"/>
              </a:rPr>
              <a:t>c) Create a non-threatening environment</a:t>
            </a:r>
            <a:r>
              <a:rPr lang="en-US" i="1" dirty="0">
                <a:effectLst/>
                <a:ea typeface="Times" panose="02020603050405020304" pitchFamily="18" charset="0"/>
                <a:cs typeface="Times New Roman" panose="02020603050405020304" pitchFamily="18" charset="0"/>
              </a:rPr>
              <a:t>. You may wonder how a church could threaten anyone, but it can. Outreach is most successful in a neutral place perhaps your home. On one occasion a pastor organized a seminar and located it in a bar. Non-believers attended and some came to Christ. In addition, occasionally Christians unconsciously try to establish a spiritual pecking order by sharing spiritual matters outside the scope of the study. This can create a threatening environment for those who may need the study the most. </a:t>
            </a:r>
          </a:p>
        </p:txBody>
      </p:sp>
      <p:sp>
        <p:nvSpPr>
          <p:cNvPr id="4" name="Slide Number Placeholder 3"/>
          <p:cNvSpPr>
            <a:spLocks noGrp="1"/>
          </p:cNvSpPr>
          <p:nvPr>
            <p:ph type="sldNum" sz="quarter" idx="5"/>
          </p:nvPr>
        </p:nvSpPr>
        <p:spPr/>
        <p:txBody>
          <a:bodyPr/>
          <a:lstStyle/>
          <a:p>
            <a:fld id="{1367C8E6-DBFE-46EE-96FD-3BBA10ACE351}" type="slidenum">
              <a:rPr lang="en-US" smtClean="0"/>
              <a:t>18</a:t>
            </a:fld>
            <a:endParaRPr lang="en-US"/>
          </a:p>
        </p:txBody>
      </p:sp>
      <p:sp>
        <p:nvSpPr>
          <p:cNvPr id="5" name="Header Placeholder 4">
            <a:extLst>
              <a:ext uri="{FF2B5EF4-FFF2-40B4-BE49-F238E27FC236}">
                <a16:creationId xmlns:a16="http://schemas.microsoft.com/office/drawing/2014/main" id="{87A47704-7793-4B8F-ABAE-5A0781AE8AAC}"/>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636062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565150"/>
            <a:ext cx="5759450" cy="3240088"/>
          </a:xfrm>
        </p:spPr>
      </p:sp>
      <p:sp>
        <p:nvSpPr>
          <p:cNvPr id="3" name="Notes Placeholder 2"/>
          <p:cNvSpPr>
            <a:spLocks noGrp="1"/>
          </p:cNvSpPr>
          <p:nvPr>
            <p:ph type="body" idx="1"/>
          </p:nvPr>
        </p:nvSpPr>
        <p:spPr>
          <a:xfrm>
            <a:off x="595745" y="3846203"/>
            <a:ext cx="5895543" cy="5131542"/>
          </a:xfrm>
        </p:spPr>
        <p:txBody>
          <a:bodyPr/>
          <a:lstStyle/>
          <a:p>
            <a:pPr marL="228600" indent="-228600">
              <a:buFont typeface="+mj-lt"/>
              <a:buAutoNum type="alphaLcPeriod" startAt="4"/>
            </a:pPr>
            <a:r>
              <a:rPr lang="en-US" b="1" i="1" dirty="0">
                <a:effectLst/>
                <a:latin typeface="Century Gothic" panose="020B0502020202020204" pitchFamily="34" charset="0"/>
                <a:ea typeface="Times" panose="02020603050405020304" pitchFamily="18" charset="0"/>
                <a:cs typeface="Times New Roman" panose="02020603050405020304" pitchFamily="18" charset="0"/>
              </a:rPr>
              <a:t>Don’t teach</a:t>
            </a:r>
            <a:r>
              <a:rPr lang="en-US" i="1" dirty="0">
                <a:effectLst/>
                <a:latin typeface="Century Gothic" panose="020B0502020202020204" pitchFamily="34" charset="0"/>
                <a:ea typeface="Times" panose="02020603050405020304" pitchFamily="18" charset="0"/>
                <a:cs typeface="Times New Roman" panose="02020603050405020304" pitchFamily="18" charset="0"/>
              </a:rPr>
              <a:t>—share. Be careful not to appear as an authority. On occasion, couples have become defensive rather than receptive when they thought an expert might judge them. The best way to lead is by generously sharing your own mistakes and what you are learning.</a:t>
            </a:r>
          </a:p>
          <a:p>
            <a:pPr marL="228600" indent="-228600">
              <a:buFont typeface="+mj-lt"/>
              <a:buAutoNum type="alphaLcPeriod" startAt="4"/>
            </a:pPr>
            <a:endParaRPr lang="en-US" i="1" dirty="0">
              <a:effectLst/>
              <a:latin typeface="Century Gothic" panose="020B0502020202020204" pitchFamily="34" charset="0"/>
              <a:ea typeface="Times" panose="02020603050405020304" pitchFamily="18" charset="0"/>
              <a:cs typeface="Times New Roman" panose="02020603050405020304" pitchFamily="18" charset="0"/>
            </a:endParaRPr>
          </a:p>
          <a:p>
            <a:pPr marL="0" indent="0">
              <a:buFont typeface="+mj-lt"/>
              <a:buNone/>
            </a:pPr>
            <a:r>
              <a:rPr lang="en-US" b="1" i="0" dirty="0">
                <a:effectLst/>
                <a:latin typeface="Century Gothic" panose="020B0502020202020204" pitchFamily="34" charset="0"/>
                <a:ea typeface="Times" panose="02020603050405020304" pitchFamily="18" charset="0"/>
                <a:cs typeface="Times New Roman" panose="02020603050405020304" pitchFamily="18" charset="0"/>
              </a:rPr>
              <a:t>&lt;CLICK&gt;</a:t>
            </a:r>
            <a:endParaRPr lang="en-US" i="1" dirty="0">
              <a:latin typeface="Century Gothic" panose="020B0502020202020204" pitchFamily="34" charset="0"/>
              <a:cs typeface="Times New Roman" panose="02020603050405020304" pitchFamily="18" charset="0"/>
            </a:endParaRPr>
          </a:p>
          <a:p>
            <a:pPr marL="228600" indent="-228600">
              <a:buFont typeface="+mj-lt"/>
              <a:buAutoNum type="alphaLcPeriod" startAt="5"/>
            </a:pPr>
            <a:r>
              <a:rPr lang="en-US" b="1" i="1" dirty="0">
                <a:effectLst/>
                <a:latin typeface="Century Gothic" panose="020B0502020202020204" pitchFamily="34" charset="0"/>
                <a:ea typeface="Times" panose="02020603050405020304" pitchFamily="18" charset="0"/>
                <a:cs typeface="Times New Roman" panose="02020603050405020304" pitchFamily="18" charset="0"/>
              </a:rPr>
              <a:t>Have fun</a:t>
            </a:r>
            <a:r>
              <a:rPr lang="en-US" i="1" dirty="0">
                <a:effectLst/>
                <a:latin typeface="Century Gothic" panose="020B0502020202020204" pitchFamily="34" charset="0"/>
                <a:ea typeface="Times" panose="02020603050405020304" pitchFamily="18" charset="0"/>
                <a:cs typeface="Times New Roman" panose="02020603050405020304" pitchFamily="18" charset="0"/>
              </a:rPr>
              <a:t>! FamilyLife studies can be strong medicine for many couples. Make friends and encourage laughter to break the tension. Couples having fun are likely to put the lessons into practice and to continue coming. Limit the meeting to an hour and a half plus social time. Having fun together is more important than finishing all the questions.</a:t>
            </a:r>
          </a:p>
          <a:p>
            <a:pPr marL="0" indent="0">
              <a:buFont typeface="+mj-lt"/>
              <a:buNone/>
            </a:pPr>
            <a:br>
              <a:rPr lang="en-US" i="1" dirty="0">
                <a:effectLst/>
                <a:latin typeface="Century Gothic" panose="020B0502020202020204" pitchFamily="34" charset="0"/>
                <a:ea typeface="Times" panose="02020603050405020304" pitchFamily="18" charset="0"/>
                <a:cs typeface="Times New Roman" panose="02020603050405020304" pitchFamily="18" charset="0"/>
              </a:rPr>
            </a:br>
            <a:r>
              <a:rPr lang="en-US" b="1" i="0" dirty="0">
                <a:effectLst/>
                <a:latin typeface="Century Gothic" panose="020B0502020202020204" pitchFamily="34" charset="0"/>
                <a:ea typeface="Times" panose="02020603050405020304" pitchFamily="18" charset="0"/>
                <a:cs typeface="Times New Roman" panose="02020603050405020304" pitchFamily="18" charset="0"/>
              </a:rPr>
              <a:t>&lt;CLICK&gt;</a:t>
            </a:r>
            <a:endParaRPr lang="en-US" i="1" dirty="0"/>
          </a:p>
          <a:p>
            <a:pPr marL="228600" indent="-228600">
              <a:buFont typeface="+mj-lt"/>
              <a:buAutoNum type="alphaLcPeriod" startAt="6"/>
            </a:pPr>
            <a:r>
              <a:rPr lang="en-US" b="1" i="1" dirty="0">
                <a:effectLst/>
                <a:latin typeface="Century Gothic" panose="020B0502020202020204" pitchFamily="34" charset="0"/>
                <a:ea typeface="Times" panose="02020603050405020304" pitchFamily="18" charset="0"/>
                <a:cs typeface="Times New Roman" panose="02020603050405020304" pitchFamily="18" charset="0"/>
              </a:rPr>
              <a:t>Be flexible</a:t>
            </a:r>
            <a:r>
              <a:rPr lang="en-US" i="1" dirty="0">
                <a:effectLst/>
                <a:latin typeface="Century Gothic" panose="020B0502020202020204" pitchFamily="34" charset="0"/>
                <a:ea typeface="Times" panose="02020603050405020304" pitchFamily="18" charset="0"/>
                <a:cs typeface="Times New Roman" panose="02020603050405020304" pitchFamily="18" charset="0"/>
              </a:rPr>
              <a:t>. These couples are precious to God, so much so that He died for them. Sacrifice your own convenience to arrange meeting times, childcare, etc., </a:t>
            </a:r>
            <a:r>
              <a:rPr lang="en-US" i="1" u="sng" dirty="0">
                <a:effectLst/>
                <a:latin typeface="Century Gothic" panose="020B0502020202020204" pitchFamily="34" charset="0"/>
                <a:ea typeface="Times" panose="02020603050405020304" pitchFamily="18" charset="0"/>
                <a:cs typeface="Times New Roman" panose="02020603050405020304" pitchFamily="18" charset="0"/>
              </a:rPr>
              <a:t>for them</a:t>
            </a:r>
            <a:r>
              <a:rPr lang="en-US" i="1" dirty="0">
                <a:effectLst/>
                <a:latin typeface="Century Gothic" panose="020B0502020202020204" pitchFamily="34" charset="0"/>
                <a:ea typeface="Times" panose="02020603050405020304" pitchFamily="18" charset="0"/>
                <a:cs typeface="Times New Roman" panose="02020603050405020304" pitchFamily="18" charset="0"/>
              </a:rPr>
              <a:t>.  Leaders successful at outreach have sometimes organized an entire study around the availability of one non-believer couple.  </a:t>
            </a:r>
            <a:br>
              <a:rPr lang="en-US" i="1" dirty="0">
                <a:effectLst/>
                <a:latin typeface="Century Gothic" panose="020B0502020202020204" pitchFamily="34" charset="0"/>
                <a:ea typeface="Times" panose="02020603050405020304" pitchFamily="18" charset="0"/>
                <a:cs typeface="Times New Roman" panose="02020603050405020304" pitchFamily="18" charset="0"/>
              </a:rPr>
            </a:br>
            <a:endParaRPr lang="en-US" i="1" dirty="0">
              <a:effectLst/>
              <a:latin typeface="Century Gothic" panose="020B0502020202020204" pitchFamily="34" charset="0"/>
              <a:ea typeface="Times" panose="02020603050405020304" pitchFamily="18" charset="0"/>
              <a:cs typeface="Times New Roman" panose="02020603050405020304" pitchFamily="18" charset="0"/>
            </a:endParaRPr>
          </a:p>
          <a:p>
            <a:pPr marL="0" indent="0">
              <a:buFont typeface="+mj-lt"/>
              <a:buNone/>
            </a:pPr>
            <a:r>
              <a:rPr lang="en-US" b="1" i="0" dirty="0">
                <a:effectLst/>
                <a:latin typeface="Century Gothic" panose="020B0502020202020204" pitchFamily="34" charset="0"/>
                <a:ea typeface="Times" panose="02020603050405020304" pitchFamily="18" charset="0"/>
                <a:cs typeface="Times New Roman" panose="02020603050405020304" pitchFamily="18" charset="0"/>
              </a:rPr>
              <a:t>&lt;CLICK&gt;</a:t>
            </a:r>
            <a:endParaRPr lang="en-US" i="1" dirty="0">
              <a:effectLst/>
              <a:latin typeface="Century Gothic" panose="020B0502020202020204" pitchFamily="34" charset="0"/>
              <a:ea typeface="Times" panose="02020603050405020304" pitchFamily="18" charset="0"/>
              <a:cs typeface="Times New Roman" panose="02020603050405020304" pitchFamily="18" charset="0"/>
            </a:endParaRPr>
          </a:p>
          <a:p>
            <a:pPr marL="228600" indent="-228600">
              <a:buFont typeface="+mj-lt"/>
              <a:buAutoNum type="alphaLcPeriod" startAt="7"/>
            </a:pPr>
            <a:r>
              <a:rPr lang="en-US" b="1" i="1" dirty="0">
                <a:effectLst/>
                <a:latin typeface="Century Gothic" panose="020B0502020202020204" pitchFamily="34" charset="0"/>
                <a:ea typeface="Times" panose="02020603050405020304" pitchFamily="18" charset="0"/>
                <a:cs typeface="Times New Roman" panose="02020603050405020304" pitchFamily="18" charset="0"/>
              </a:rPr>
              <a:t>Respect privacy</a:t>
            </a:r>
            <a:r>
              <a:rPr lang="en-US" i="1" dirty="0">
                <a:effectLst/>
                <a:latin typeface="Century Gothic" panose="020B0502020202020204" pitchFamily="34" charset="0"/>
                <a:ea typeface="Times" panose="02020603050405020304" pitchFamily="18" charset="0"/>
                <a:cs typeface="Times New Roman" panose="02020603050405020304" pitchFamily="18" charset="0"/>
              </a:rPr>
              <a:t>. Seeing God working in a couple’s lives is exciting. You are likely to want to let others share your joy and perhaps pray for the group. Nothing will anger some couples more than to hear from people who are not part of the small group saying that they are praying for them. If this happens, the couple will know you’ve been talking about them outside the group. </a:t>
            </a:r>
            <a:r>
              <a:rPr lang="en-US" i="1" u="sng" dirty="0">
                <a:effectLst/>
                <a:latin typeface="Century Gothic" panose="020B0502020202020204" pitchFamily="34" charset="0"/>
                <a:ea typeface="Times" panose="02020603050405020304" pitchFamily="18" charset="0"/>
                <a:cs typeface="Times New Roman" panose="02020603050405020304" pitchFamily="18" charset="0"/>
              </a:rPr>
              <a:t>Keep what is shared in your group and who is in the group private.</a:t>
            </a:r>
            <a:endParaRPr lang="en-US" i="1" u="sng"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19</a:t>
            </a:fld>
            <a:endParaRPr lang="en-US"/>
          </a:p>
        </p:txBody>
      </p:sp>
      <p:sp>
        <p:nvSpPr>
          <p:cNvPr id="5" name="Header Placeholder 4">
            <a:extLst>
              <a:ext uri="{FF2B5EF4-FFF2-40B4-BE49-F238E27FC236}">
                <a16:creationId xmlns:a16="http://schemas.microsoft.com/office/drawing/2014/main" id="{42FA73C9-0DDE-4F8E-81BF-53B0F650745C}"/>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250111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07">
              <a:defRPr/>
            </a:pPr>
            <a:r>
              <a:rPr lang="en-US" sz="1400" b="1" u="sng" dirty="0">
                <a:latin typeface="Century Gothic" panose="020B0502020202020204" pitchFamily="34" charset="0"/>
              </a:rPr>
              <a:t>PRESENTER NOTES</a:t>
            </a:r>
            <a:r>
              <a:rPr lang="en-US" sz="1400" dirty="0">
                <a:latin typeface="Century Gothic" panose="020B0502020202020204" pitchFamily="34" charset="0"/>
                <a:ea typeface="Times" panose="02020603050405020304" pitchFamily="18" charset="0"/>
                <a:cs typeface="Times New Roman" panose="02020603050405020304" pitchFamily="18" charset="0"/>
              </a:rPr>
              <a:t>: “</a:t>
            </a:r>
            <a:r>
              <a:rPr lang="en-US" sz="1400" i="1" dirty="0">
                <a:latin typeface="Century Gothic" panose="020B0502020202020204" pitchFamily="34" charset="0"/>
                <a:ea typeface="Times" panose="02020603050405020304" pitchFamily="18" charset="0"/>
                <a:cs typeface="Times New Roman" panose="02020603050405020304" pitchFamily="18" charset="0"/>
              </a:rPr>
              <a:t>Script throughout the presentation will be italicized and in </a:t>
            </a:r>
            <a:r>
              <a:rPr lang="en-US" sz="1400" dirty="0">
                <a:latin typeface="Century Gothic" panose="020B0502020202020204" pitchFamily="34" charset="0"/>
                <a:ea typeface="Times" panose="02020603050405020304" pitchFamily="18" charset="0"/>
                <a:cs typeface="Times New Roman" panose="02020603050405020304" pitchFamily="18" charset="0"/>
              </a:rPr>
              <a:t>quotes and </a:t>
            </a:r>
            <a:r>
              <a:rPr lang="en-US" sz="1400" u="sng" dirty="0">
                <a:latin typeface="Century Gothic" panose="020B0502020202020204" pitchFamily="34" charset="0"/>
                <a:ea typeface="Times" panose="02020603050405020304" pitchFamily="18" charset="0"/>
                <a:cs typeface="Times New Roman" panose="02020603050405020304" pitchFamily="18" charset="0"/>
              </a:rPr>
              <a:t>underlined words are for emphasis.</a:t>
            </a:r>
            <a:r>
              <a:rPr lang="en-US" sz="1400" dirty="0">
                <a:latin typeface="Century Gothic" panose="020B0502020202020204" pitchFamily="34" charset="0"/>
                <a:ea typeface="Times" panose="02020603050405020304" pitchFamily="18" charset="0"/>
                <a:cs typeface="Times New Roman" panose="02020603050405020304" pitchFamily="18" charset="0"/>
              </a:rPr>
              <a:t>” while </a:t>
            </a:r>
            <a:r>
              <a:rPr lang="en-US" sz="1400" b="1" dirty="0">
                <a:latin typeface="Century Gothic" panose="020B0502020202020204" pitchFamily="34" charset="0"/>
                <a:ea typeface="Times" panose="02020603050405020304" pitchFamily="18" charset="0"/>
                <a:cs typeface="Times New Roman" panose="02020603050405020304" pitchFamily="18" charset="0"/>
              </a:rPr>
              <a:t>Presenter NOTES will be in BOLD</a:t>
            </a:r>
            <a:endParaRPr lang="en-US" sz="1400" b="1" u="sng" dirty="0">
              <a:latin typeface="Century Gothic" panose="020B0502020202020204" pitchFamily="34" charset="0"/>
              <a:ea typeface="Times" panose="02020603050405020304" pitchFamily="18" charset="0"/>
              <a:cs typeface="Times New Roman" panose="02020603050405020304" pitchFamily="18" charset="0"/>
            </a:endParaRPr>
          </a:p>
          <a:p>
            <a:endParaRPr lang="en-US" sz="1400" b="1" u="sng" dirty="0">
              <a:latin typeface="Century Gothic" panose="020B0502020202020204" pitchFamily="34" charset="0"/>
              <a:ea typeface="Times" panose="02020603050405020304" pitchFamily="18" charset="0"/>
              <a:cs typeface="Times New Roman" panose="02020603050405020304" pitchFamily="18" charset="0"/>
            </a:endParaRPr>
          </a:p>
          <a:p>
            <a:pPr defTabSz="950907">
              <a:defRPr/>
            </a:pPr>
            <a:r>
              <a:rPr lang="en-US" sz="1400" b="1" u="sng" dirty="0">
                <a:latin typeface="Century Gothic" panose="020B0502020202020204" pitchFamily="34" charset="0"/>
              </a:rPr>
              <a:t>SCRIPT: </a:t>
            </a:r>
          </a:p>
          <a:p>
            <a:r>
              <a:rPr lang="en-US" sz="1400" dirty="0">
                <a:latin typeface="Century Gothic" panose="020B0502020202020204" pitchFamily="34" charset="0"/>
                <a:ea typeface="Times" panose="02020603050405020304" pitchFamily="18" charset="0"/>
                <a:cs typeface="Times New Roman" panose="02020603050405020304" pitchFamily="18" charset="0"/>
              </a:rPr>
              <a:t>“</a:t>
            </a:r>
            <a:r>
              <a:rPr lang="en-US" sz="1400" i="1" dirty="0">
                <a:latin typeface="Century Gothic" panose="020B0502020202020204" pitchFamily="34" charset="0"/>
                <a:ea typeface="Times" panose="02020603050405020304" pitchFamily="18" charset="0"/>
                <a:cs typeface="Times New Roman" panose="02020603050405020304" pitchFamily="18" charset="0"/>
              </a:rPr>
              <a:t>In addition to building Christian marriages, FamilyLife’s Small Group approach is excellent for outreach to non-Christians or unchurched couples. Couples have a need for how-to principles that can improve their lives. FamilyLife can communicate these principles.</a:t>
            </a:r>
          </a:p>
          <a:p>
            <a:endParaRPr lang="en-US" sz="1400" i="1" dirty="0">
              <a:latin typeface="Century Gothic" panose="020B0502020202020204" pitchFamily="34" charset="0"/>
              <a:ea typeface="Times" panose="02020603050405020304" pitchFamily="18" charset="0"/>
              <a:cs typeface="Times New Roman" panose="02020603050405020304" pitchFamily="18" charset="0"/>
            </a:endParaRPr>
          </a:p>
          <a:p>
            <a:r>
              <a:rPr lang="en-US" sz="1400" i="1" dirty="0">
                <a:latin typeface="Century Gothic" panose="020B0502020202020204" pitchFamily="34" charset="0"/>
                <a:ea typeface="Times" panose="02020603050405020304" pitchFamily="18" charset="0"/>
                <a:cs typeface="Times New Roman" panose="02020603050405020304" pitchFamily="18" charset="0"/>
              </a:rPr>
              <a:t>Ministering to families gets us into cultures and groups that other strategies are not as equipped to reach. When needs are met, hearts become open to Christ. In places where one-on-one sharing of God’s plan for life is not welcomed, practical actions that apply to life and marriage are received warmly.  Receptivity to all spiritual truths frequently follows</a:t>
            </a:r>
            <a:r>
              <a:rPr lang="en-US" sz="1400" dirty="0">
                <a:latin typeface="Century Gothic" panose="020B0502020202020204" pitchFamily="34" charset="0"/>
                <a:ea typeface="Times"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1367C8E6-DBFE-46EE-96FD-3BBA10ACE351}" type="slidenum">
              <a:rPr lang="en-US" smtClean="0"/>
              <a:t>2</a:t>
            </a:fld>
            <a:endParaRPr lang="en-US"/>
          </a:p>
        </p:txBody>
      </p:sp>
      <p:sp>
        <p:nvSpPr>
          <p:cNvPr id="5" name="Header Placeholder 4">
            <a:extLst>
              <a:ext uri="{FF2B5EF4-FFF2-40B4-BE49-F238E27FC236}">
                <a16:creationId xmlns:a16="http://schemas.microsoft.com/office/drawing/2014/main" id="{D6C967A2-25A3-47EE-8E9A-1AB760066DE3}"/>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1396071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65" y="3902075"/>
            <a:ext cx="5852160" cy="5217402"/>
          </a:xfrm>
        </p:spPr>
        <p:txBody>
          <a:bodyPr/>
          <a:lstStyle/>
          <a:p>
            <a:pPr marL="228600" marR="0" lvl="0" indent="-228600" algn="l" defTabSz="914400" rtl="0" eaLnBrk="1" latinLnBrk="0" hangingPunct="1">
              <a:spcBef>
                <a:spcPts val="0"/>
              </a:spcBef>
              <a:spcAft>
                <a:spcPts val="0"/>
              </a:spcAft>
              <a:buSzPts val="1200"/>
              <a:buFont typeface="+mj-lt"/>
              <a:buAutoNum type="alphaLcPeriod" startAt="8"/>
            </a:pPr>
            <a:r>
              <a:rPr lang="en-US" sz="1200" b="1"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Start and end on time</a:t>
            </a:r>
            <a:r>
              <a:rPr lang="en-US" sz="1200" b="0"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 Many, particularly men, feel uncomfortable, especially at first, making small talk. Some topics will be painful for couples. Don’t extend the sessions or they may not return. Also, some couples will come later and later if you delay starting. Start promptly when you say you are going to.  Couples rarely drop out of a group after one topic. An exception is when a group leader consistently allows sessions to go overtime,  </a:t>
            </a:r>
          </a:p>
          <a:p>
            <a:pPr marL="228600" marR="0" lvl="0" indent="-228600" algn="l" defTabSz="914400" rtl="0" eaLnBrk="1" latinLnBrk="0" hangingPunct="1">
              <a:spcBef>
                <a:spcPts val="0"/>
              </a:spcBef>
              <a:spcAft>
                <a:spcPts val="0"/>
              </a:spcAft>
              <a:buSzPts val="1200"/>
              <a:buFont typeface="+mj-lt"/>
              <a:buAutoNum type="alphaLcPeriod" startAt="8"/>
            </a:pPr>
            <a:endParaRPr lang="en-US" sz="1200" b="0"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endParaRPr>
          </a:p>
          <a:p>
            <a:pPr marL="0" marR="0" lvl="0" indent="0" algn="l" defTabSz="914400" rtl="0" eaLnBrk="1" latinLnBrk="0" hangingPunct="1">
              <a:spcBef>
                <a:spcPts val="0"/>
              </a:spcBef>
              <a:spcAft>
                <a:spcPts val="0"/>
              </a:spcAft>
              <a:buSzPts val="1200"/>
              <a:buFont typeface="+mj-lt"/>
              <a:buNone/>
            </a:pPr>
            <a:r>
              <a:rPr lang="en-US" b="1" i="0" dirty="0">
                <a:effectLst/>
                <a:latin typeface="Century Gothic" panose="020B0502020202020204" pitchFamily="34" charset="0"/>
                <a:ea typeface="Times" panose="02020603050405020304" pitchFamily="18" charset="0"/>
                <a:cs typeface="Times New Roman" panose="02020603050405020304" pitchFamily="18" charset="0"/>
              </a:rPr>
              <a:t>&lt;CLICK&gt;</a:t>
            </a:r>
            <a:endParaRPr lang="en-US" sz="1200" b="0"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endParaRPr>
          </a:p>
          <a:p>
            <a:pPr marL="228600" marR="0" lvl="0" indent="-228600" algn="l" defTabSz="914400" rtl="0" eaLnBrk="1" latinLnBrk="0" hangingPunct="1">
              <a:spcBef>
                <a:spcPts val="0"/>
              </a:spcBef>
              <a:spcAft>
                <a:spcPts val="0"/>
              </a:spcAft>
              <a:buSzPts val="1200"/>
              <a:buFont typeface="+mj-lt"/>
              <a:buAutoNum type="alphaLcPeriod" startAt="9"/>
            </a:pPr>
            <a:r>
              <a:rPr lang="en-US" sz="1200" b="1"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Work together as a team</a:t>
            </a:r>
            <a:r>
              <a:rPr lang="en-US" sz="1200" b="0"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 Your spouse may be more sensitive about needs in the group than you are. Discuss who needs encouragement, etc., with your spouse between sessions. Your teamwork will be a powerful testimony to the group about the relationship between Christ and the Church.</a:t>
            </a:r>
          </a:p>
          <a:p>
            <a:pPr marL="228600" marR="0" lvl="0" indent="-228600" algn="l" defTabSz="914400" rtl="0" eaLnBrk="1" latinLnBrk="0" hangingPunct="1">
              <a:spcBef>
                <a:spcPts val="0"/>
              </a:spcBef>
              <a:spcAft>
                <a:spcPts val="0"/>
              </a:spcAft>
              <a:buSzPts val="1200"/>
              <a:buFont typeface="+mj-lt"/>
              <a:buAutoNum type="alphaLcPeriod" startAt="9"/>
            </a:pPr>
            <a:endParaRPr lang="en-US" sz="1200" b="0"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endParaRPr>
          </a:p>
          <a:p>
            <a:pPr marL="0" marR="0" lvl="0" indent="0" algn="l" defTabSz="914400" rtl="0" eaLnBrk="1" latinLnBrk="0" hangingPunct="1">
              <a:spcBef>
                <a:spcPts val="0"/>
              </a:spcBef>
              <a:spcAft>
                <a:spcPts val="0"/>
              </a:spcAft>
              <a:buSzPts val="1200"/>
              <a:buFont typeface="+mj-lt"/>
              <a:buNone/>
            </a:pPr>
            <a:r>
              <a:rPr lang="en-US" b="1" i="0" dirty="0">
                <a:effectLst/>
                <a:latin typeface="Century Gothic" panose="020B0502020202020204" pitchFamily="34" charset="0"/>
                <a:ea typeface="Times" panose="02020603050405020304" pitchFamily="18" charset="0"/>
                <a:cs typeface="Times New Roman" panose="02020603050405020304" pitchFamily="18" charset="0"/>
              </a:rPr>
              <a:t>&lt;CLICK&gt;</a:t>
            </a:r>
            <a:endParaRPr lang="en-US" sz="1200" b="0"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endParaRPr>
          </a:p>
          <a:p>
            <a:pPr marL="228600" marR="0" lvl="0" indent="-228600" algn="l" defTabSz="914400" rtl="0" eaLnBrk="1" latinLnBrk="0" hangingPunct="1">
              <a:spcBef>
                <a:spcPts val="0"/>
              </a:spcBef>
              <a:spcAft>
                <a:spcPts val="0"/>
              </a:spcAft>
              <a:buSzPts val="1200"/>
              <a:buFont typeface="+mj-lt"/>
              <a:buAutoNum type="alphaLcPeriod" startAt="10"/>
            </a:pPr>
            <a:r>
              <a:rPr lang="en-US" sz="1200" b="1"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Don’t accidentally embarrass anyone</a:t>
            </a:r>
            <a:r>
              <a:rPr lang="en-US" sz="1200" b="0"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 Many people have little Bible knowledge. For example, don’t call on someone to read unless you’re certain they’ve found the verse. Many times, educated professional people have sat with their Bible open to Psalms, because they had no idea how to find John.</a:t>
            </a:r>
          </a:p>
          <a:p>
            <a:pPr marL="228600" marR="0" lvl="0" indent="-228600" algn="l" defTabSz="914400" rtl="0" eaLnBrk="1" latinLnBrk="0" hangingPunct="1">
              <a:spcBef>
                <a:spcPts val="0"/>
              </a:spcBef>
              <a:spcAft>
                <a:spcPts val="0"/>
              </a:spcAft>
              <a:buSzPts val="1200"/>
              <a:buFont typeface="+mj-lt"/>
              <a:buAutoNum type="alphaLcPeriod" startAt="10"/>
            </a:pPr>
            <a:endParaRPr lang="en-US" sz="1200" b="0"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endParaRPr>
          </a:p>
          <a:p>
            <a:pPr marL="0" marR="0" lvl="0" indent="0" algn="l" defTabSz="914400" rtl="0" eaLnBrk="1" latinLnBrk="0" hangingPunct="1">
              <a:spcBef>
                <a:spcPts val="0"/>
              </a:spcBef>
              <a:spcAft>
                <a:spcPts val="0"/>
              </a:spcAft>
              <a:buSzPts val="1200"/>
              <a:buFont typeface="+mj-lt"/>
              <a:buNone/>
            </a:pPr>
            <a:r>
              <a:rPr lang="en-US" b="1" i="0" dirty="0">
                <a:effectLst/>
                <a:latin typeface="Century Gothic" panose="020B0502020202020204" pitchFamily="34" charset="0"/>
                <a:ea typeface="Times" panose="02020603050405020304" pitchFamily="18" charset="0"/>
                <a:cs typeface="Times New Roman" panose="02020603050405020304" pitchFamily="18" charset="0"/>
              </a:rPr>
              <a:t>&lt;CLICK&gt;</a:t>
            </a:r>
            <a:endParaRPr lang="en-US" sz="1200" b="1"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endParaRPr>
          </a:p>
          <a:p>
            <a:pPr marL="228600" marR="0" lvl="0" indent="-228600" algn="l" defTabSz="914400" rtl="0" eaLnBrk="1" latinLnBrk="0" hangingPunct="1">
              <a:spcBef>
                <a:spcPts val="0"/>
              </a:spcBef>
              <a:spcAft>
                <a:spcPts val="0"/>
              </a:spcAft>
              <a:buSzPts val="1200"/>
              <a:buFont typeface="+mj-lt"/>
              <a:buAutoNum type="alphaLcPeriod" startAt="11"/>
            </a:pPr>
            <a:r>
              <a:rPr lang="en-US" sz="1200" b="1"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Don’t force people to talk</a:t>
            </a:r>
            <a:r>
              <a:rPr lang="en-US" sz="1200" b="0" i="1" kern="1200" dirty="0">
                <a:solidFill>
                  <a:schemeClr val="tx1"/>
                </a:solidFill>
                <a:effectLst/>
                <a:latin typeface="Century Gothic" panose="020B0502020202020204" pitchFamily="34" charset="0"/>
                <a:ea typeface="Times" panose="02020603050405020304" pitchFamily="18" charset="0"/>
                <a:cs typeface="Times New Roman" panose="02020603050405020304" pitchFamily="18" charset="0"/>
              </a:rPr>
              <a:t>. This is even more important than in a regular churched small group.  When someone who has been reluctant to talk speaks, verbally agree with them. Positively refer to their comment later during the discussion. This usually encourages a quiet person to become more of a contributor. </a:t>
            </a:r>
          </a:p>
          <a:p>
            <a:endParaRPr lang="en-US" b="0" dirty="0"/>
          </a:p>
        </p:txBody>
      </p:sp>
      <p:sp>
        <p:nvSpPr>
          <p:cNvPr id="4" name="Slide Number Placeholder 3"/>
          <p:cNvSpPr>
            <a:spLocks noGrp="1"/>
          </p:cNvSpPr>
          <p:nvPr>
            <p:ph type="sldNum" sz="quarter" idx="5"/>
          </p:nvPr>
        </p:nvSpPr>
        <p:spPr/>
        <p:txBody>
          <a:bodyPr/>
          <a:lstStyle/>
          <a:p>
            <a:fld id="{1367C8E6-DBFE-46EE-96FD-3BBA10ACE351}" type="slidenum">
              <a:rPr lang="en-US" smtClean="0"/>
              <a:t>20</a:t>
            </a:fld>
            <a:endParaRPr lang="en-US"/>
          </a:p>
        </p:txBody>
      </p:sp>
      <p:sp>
        <p:nvSpPr>
          <p:cNvPr id="5" name="Header Placeholder 4">
            <a:extLst>
              <a:ext uri="{FF2B5EF4-FFF2-40B4-BE49-F238E27FC236}">
                <a16:creationId xmlns:a16="http://schemas.microsoft.com/office/drawing/2014/main" id="{D181D13E-1198-480D-A1E4-AC25E1F9CD18}"/>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3842414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07">
              <a:lnSpc>
                <a:spcPct val="90000"/>
              </a:lnSpc>
              <a:spcBef>
                <a:spcPts val="1040"/>
              </a:spcBef>
              <a:defRPr/>
            </a:pPr>
            <a:r>
              <a:rPr lang="en-US" sz="1400" b="1" u="sng" dirty="0">
                <a:latin typeface="Century Gothic" panose="020B0502020202020204" pitchFamily="34" charset="0"/>
              </a:rPr>
              <a:t>SCRIPT</a:t>
            </a:r>
            <a:r>
              <a:rPr lang="en-US" sz="1400" u="sng" dirty="0">
                <a:latin typeface="Century Gothic" panose="020B0502020202020204" pitchFamily="34" charset="0"/>
              </a:rPr>
              <a:t>:</a:t>
            </a:r>
            <a:r>
              <a:rPr lang="en-US" sz="1400" dirty="0">
                <a:latin typeface="Century Gothic" panose="020B0502020202020204" pitchFamily="34" charset="0"/>
              </a:rPr>
              <a:t> </a:t>
            </a:r>
          </a:p>
          <a:p>
            <a:pPr marL="237726" indent="-237726" defTabSz="950907">
              <a:lnSpc>
                <a:spcPct val="90000"/>
              </a:lnSpc>
              <a:spcBef>
                <a:spcPts val="1040"/>
              </a:spcBef>
              <a:buFont typeface="Arial" panose="020B0604020202020204" pitchFamily="34" charset="0"/>
              <a:buChar char="•"/>
              <a:defRPr/>
            </a:pPr>
            <a:r>
              <a:rPr lang="en-US" sz="1400" i="1" dirty="0">
                <a:latin typeface="Century Gothic" panose="020B0502020202020204" pitchFamily="34" charset="0"/>
              </a:rPr>
              <a:t>“As important as a good marriage is, it isn’t as important as having a relationship with Jesus Christ. </a:t>
            </a:r>
          </a:p>
          <a:p>
            <a:pPr defTabSz="950907">
              <a:lnSpc>
                <a:spcPct val="90000"/>
              </a:lnSpc>
              <a:spcBef>
                <a:spcPts val="1040"/>
              </a:spcBef>
              <a:defRPr/>
            </a:pPr>
            <a:endParaRPr lang="en-US" sz="1400" i="1" dirty="0">
              <a:latin typeface="Century Gothic" panose="020B0502020202020204" pitchFamily="34" charset="0"/>
            </a:endParaRPr>
          </a:p>
          <a:p>
            <a:pPr marL="237726" indent="-237726" defTabSz="950907">
              <a:lnSpc>
                <a:spcPct val="90000"/>
              </a:lnSpc>
              <a:spcBef>
                <a:spcPts val="1040"/>
              </a:spcBef>
              <a:buFont typeface="Arial" panose="020B0604020202020204" pitchFamily="34" charset="0"/>
              <a:buChar char="•"/>
              <a:defRPr/>
            </a:pPr>
            <a:r>
              <a:rPr lang="en-US" sz="1400" i="1" dirty="0">
                <a:latin typeface="Century Gothic" panose="020B0502020202020204" pitchFamily="34" charset="0"/>
              </a:rPr>
              <a:t>Effective evangelism in small groups requires more preparation on your part  </a:t>
            </a:r>
            <a:r>
              <a:rPr lang="en-US" sz="1400" i="1" u="sng" dirty="0">
                <a:latin typeface="Century Gothic" panose="020B0502020202020204" pitchFamily="34" charset="0"/>
              </a:rPr>
              <a:t>and</a:t>
            </a:r>
            <a:r>
              <a:rPr lang="en-US" sz="1400" i="1" dirty="0">
                <a:latin typeface="Century Gothic" panose="020B0502020202020204" pitchFamily="34" charset="0"/>
              </a:rPr>
              <a:t> a non-religious approach. This involves avoiding religious jargon or coercion and looking for natural ways to share the gospel, such as in the context of the small-group session or through your personal experiences.”</a:t>
            </a:r>
          </a:p>
        </p:txBody>
      </p:sp>
      <p:sp>
        <p:nvSpPr>
          <p:cNvPr id="4" name="Slide Number Placeholder 3"/>
          <p:cNvSpPr>
            <a:spLocks noGrp="1"/>
          </p:cNvSpPr>
          <p:nvPr>
            <p:ph type="sldNum" sz="quarter" idx="5"/>
          </p:nvPr>
        </p:nvSpPr>
        <p:spPr/>
        <p:txBody>
          <a:bodyPr/>
          <a:lstStyle/>
          <a:p>
            <a:pPr defTabSz="950907">
              <a:defRPr/>
            </a:pPr>
            <a:fld id="{1367C8E6-DBFE-46EE-96FD-3BBA10ACE351}" type="slidenum">
              <a:rPr lang="en-US">
                <a:solidFill>
                  <a:prstClr val="black"/>
                </a:solidFill>
                <a:latin typeface="Calibri" panose="020F0502020204030204"/>
              </a:rPr>
              <a:pPr defTabSz="950907">
                <a:defRPr/>
              </a:pPr>
              <a:t>21</a:t>
            </a:fld>
            <a:endParaRPr lang="en-US">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DC99FD31-E683-41A6-9773-AAAF8231FC74}"/>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427460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081855"/>
            <a:ext cx="5852160" cy="4535672"/>
          </a:xfrm>
        </p:spPr>
        <p:txBody>
          <a:bodyPr/>
          <a:lstStyle/>
          <a:p>
            <a:pPr defTabSz="950907">
              <a:defRPr/>
            </a:pPr>
            <a:r>
              <a:rPr lang="en-US" b="1" dirty="0">
                <a:effectLst/>
                <a:latin typeface="Century Gothic" panose="020B0502020202020204" pitchFamily="34" charset="0"/>
                <a:ea typeface="Times" panose="02020603050405020304" pitchFamily="18" charset="0"/>
                <a:cs typeface="Times New Roman" panose="02020603050405020304" pitchFamily="18" charset="0"/>
              </a:rPr>
              <a:t>SCRIPT:  “</a:t>
            </a:r>
            <a:r>
              <a:rPr lang="en-US" b="0" i="1" dirty="0">
                <a:effectLst/>
                <a:latin typeface="Century Gothic" panose="020B0502020202020204" pitchFamily="34" charset="0"/>
                <a:ea typeface="Times" panose="02020603050405020304" pitchFamily="18" charset="0"/>
                <a:cs typeface="Times New Roman" panose="02020603050405020304" pitchFamily="18" charset="0"/>
              </a:rPr>
              <a:t>Participating in a group will start to create an interest in spiritual things for those who get involved. Making scriptural applications will open their receptivity to the claims of Christ. It is critical that they clearly understand what the claims of Christ are.</a:t>
            </a:r>
            <a:br>
              <a:rPr lang="en-US" b="0" i="1" dirty="0">
                <a:effectLst/>
                <a:latin typeface="Century Gothic" panose="020B0502020202020204" pitchFamily="34" charset="0"/>
                <a:ea typeface="Times" panose="02020603050405020304" pitchFamily="18" charset="0"/>
                <a:cs typeface="Times New Roman" panose="02020603050405020304" pitchFamily="18" charset="0"/>
              </a:rPr>
            </a:br>
            <a:endParaRPr lang="en-US" b="1" i="0" dirty="0">
              <a:effectLst/>
              <a:latin typeface="Century Gothic" panose="020B0502020202020204" pitchFamily="34" charset="0"/>
              <a:ea typeface="Times" panose="02020603050405020304" pitchFamily="18" charset="0"/>
              <a:cs typeface="Times New Roman" panose="02020603050405020304" pitchFamily="18" charset="0"/>
            </a:endParaRPr>
          </a:p>
          <a:p>
            <a:pPr defTabSz="950907">
              <a:defRPr/>
            </a:pPr>
            <a:r>
              <a:rPr lang="en-US" b="0" i="1" dirty="0">
                <a:effectLst/>
                <a:latin typeface="Century Gothic" panose="020B0502020202020204" pitchFamily="34" charset="0"/>
                <a:ea typeface="Times" panose="02020603050405020304" pitchFamily="18" charset="0"/>
                <a:cs typeface="Times New Roman" panose="02020603050405020304" pitchFamily="18" charset="0"/>
              </a:rPr>
              <a:t>You can share the gospel several different ways:</a:t>
            </a:r>
          </a:p>
          <a:p>
            <a:pPr marL="237726" indent="-237726">
              <a:buAutoNum type="arabicPeriod"/>
            </a:pPr>
            <a:endParaRPr lang="en-US" i="1" dirty="0">
              <a:latin typeface="Century Gothic" panose="020B0502020202020204" pitchFamily="34" charset="0"/>
            </a:endParaRPr>
          </a:p>
          <a:p>
            <a:pPr marL="237726" indent="-237726">
              <a:buAutoNum type="arabicPeriod"/>
            </a:pPr>
            <a:r>
              <a:rPr lang="en-US" i="1" dirty="0">
                <a:latin typeface="Century Gothic" panose="020B0502020202020204" pitchFamily="34" charset="0"/>
              </a:rPr>
              <a:t>It’s recommended to wait until about the fifth session to weave in the gospel story; once the group has coalesced and relationships have been established. Some groups may be ready before that.  However, by then couples are likely to see improvements in their marriages. Simply announce at the beginning of the fifth session, </a:t>
            </a:r>
            <a:r>
              <a:rPr lang="en-US" dirty="0">
                <a:latin typeface="Century Gothic" panose="020B0502020202020204" pitchFamily="34" charset="0"/>
              </a:rPr>
              <a:t>“This week we’re going to spend a few minutes in the appendix of your book.” </a:t>
            </a:r>
            <a:r>
              <a:rPr lang="en-US" i="1" dirty="0">
                <a:latin typeface="Century Gothic" panose="020B0502020202020204" pitchFamily="34" charset="0"/>
              </a:rPr>
              <a:t>Read through the entire gospel, saving any questions or discussion until you’ve finished. Allow a few minutes for discussion. </a:t>
            </a:r>
          </a:p>
          <a:p>
            <a:endParaRPr lang="en-US" i="1" dirty="0">
              <a:latin typeface="Century Gothic" panose="020B0502020202020204" pitchFamily="34" charset="0"/>
            </a:endParaRPr>
          </a:p>
          <a:p>
            <a:pPr marL="237726" indent="-237726">
              <a:buFont typeface="+mj-lt"/>
              <a:buAutoNum type="arabicPeriod" startAt="2"/>
            </a:pPr>
            <a:r>
              <a:rPr lang="en-US" i="1" dirty="0">
                <a:latin typeface="Century Gothic" panose="020B0502020202020204" pitchFamily="34" charset="0"/>
                <a:ea typeface="Times" panose="02020603050405020304" pitchFamily="18" charset="0"/>
                <a:cs typeface="Times New Roman" panose="02020603050405020304" pitchFamily="18" charset="0"/>
              </a:rPr>
              <a:t>A </a:t>
            </a:r>
            <a:r>
              <a:rPr lang="en-US" i="1" u="sng" dirty="0">
                <a:latin typeface="Century Gothic" panose="020B0502020202020204" pitchFamily="34" charset="0"/>
                <a:ea typeface="Times" panose="02020603050405020304" pitchFamily="18" charset="0"/>
                <a:cs typeface="Times New Roman" panose="02020603050405020304" pitchFamily="18" charset="0"/>
              </a:rPr>
              <a:t>personal testimony </a:t>
            </a:r>
            <a:r>
              <a:rPr lang="en-US" i="1" dirty="0">
                <a:latin typeface="Century Gothic" panose="020B0502020202020204" pitchFamily="34" charset="0"/>
                <a:ea typeface="Times" panose="02020603050405020304" pitchFamily="18" charset="0"/>
                <a:cs typeface="Times New Roman" panose="02020603050405020304" pitchFamily="18" charset="0"/>
              </a:rPr>
              <a:t>like the one demonstrated in Acts 26:1-23 can be very effective (Paul’s testimony to King Agrippa). Since small groups are a discussion, a personal testimony is a very natural and easy way to share the gospel during a session. It is a personal explanation of the circumstances surrounding your conversion and the changes Christ has produced in your life. A well-designed testimony of two to three minutes will seem a natural part of group dynamics. Few people will feel that they have been “preached at” or “witnessed to.”  </a:t>
            </a:r>
            <a:br>
              <a:rPr lang="en-US" i="1" dirty="0">
                <a:latin typeface="Century Gothic" panose="020B0502020202020204" pitchFamily="34" charset="0"/>
                <a:ea typeface="Times" panose="02020603050405020304" pitchFamily="18" charset="0"/>
                <a:cs typeface="Times New Roman" panose="02020603050405020304" pitchFamily="18" charset="0"/>
              </a:rPr>
            </a:br>
            <a:endParaRPr lang="en-US" dirty="0">
              <a:latin typeface="Century Gothic" panose="020B0502020202020204" pitchFamily="34" charset="0"/>
              <a:ea typeface="Times" panose="02020603050405020304" pitchFamily="18" charset="0"/>
              <a:cs typeface="Times New Roman" panose="02020603050405020304" pitchFamily="18" charset="0"/>
            </a:endParaRPr>
          </a:p>
          <a:p>
            <a:pPr marL="237726" indent="-237726" defTabSz="950907">
              <a:buFont typeface="+mj-lt"/>
              <a:buAutoNum type="arabicPeriod" startAt="3"/>
              <a:defRPr/>
            </a:pPr>
            <a:r>
              <a:rPr lang="en-US" i="1" dirty="0">
                <a:latin typeface="Century Gothic" panose="020B0502020202020204" pitchFamily="34" charset="0"/>
              </a:rPr>
              <a:t>Treat a </a:t>
            </a:r>
            <a:r>
              <a:rPr lang="en-US" i="1" u="sng" dirty="0">
                <a:latin typeface="Century Gothic" panose="020B0502020202020204" pitchFamily="34" charset="0"/>
              </a:rPr>
              <a:t>private appointment </a:t>
            </a:r>
            <a:r>
              <a:rPr lang="en-US" i="1" dirty="0">
                <a:latin typeface="Century Gothic" panose="020B0502020202020204" pitchFamily="34" charset="0"/>
              </a:rPr>
              <a:t>same as the first option, except meet with each couple outside the group. Be prepared with one or two different approaches depending on the conversation flows.  I will share two of those approaches in just a minute.</a:t>
            </a:r>
          </a:p>
          <a:p>
            <a:endParaRPr lang="en-US" i="1" dirty="0">
              <a:latin typeface="Century Gothic" panose="020B0502020202020204" pitchFamily="34" charset="0"/>
              <a:ea typeface="Times" panose="02020603050405020304" pitchFamily="18" charset="0"/>
              <a:cs typeface="Times New Roman" panose="02020603050405020304" pitchFamily="18" charset="0"/>
            </a:endParaRPr>
          </a:p>
          <a:p>
            <a:pPr marL="237726" indent="-237726">
              <a:buFont typeface="+mj-lt"/>
              <a:buAutoNum type="arabicPeriod" startAt="4"/>
            </a:pPr>
            <a:r>
              <a:rPr lang="en-US" i="1" dirty="0">
                <a:latin typeface="Century Gothic" panose="020B0502020202020204" pitchFamily="34" charset="0"/>
                <a:ea typeface="Times" panose="02020603050405020304" pitchFamily="18" charset="0"/>
                <a:cs typeface="Times New Roman" panose="02020603050405020304" pitchFamily="18" charset="0"/>
              </a:rPr>
              <a:t>Andrew, the disciple of Jesus, did an effective job of evangelism. All he had to do was to </a:t>
            </a:r>
            <a:r>
              <a:rPr lang="en-US" i="1" u="sng" dirty="0">
                <a:latin typeface="Century Gothic" panose="020B0502020202020204" pitchFamily="34" charset="0"/>
                <a:ea typeface="Times" panose="02020603050405020304" pitchFamily="18" charset="0"/>
                <a:cs typeface="Times New Roman" panose="02020603050405020304" pitchFamily="18" charset="0"/>
              </a:rPr>
              <a:t>invite his brother Peter to a meeting</a:t>
            </a:r>
            <a:r>
              <a:rPr lang="en-US" i="1" dirty="0">
                <a:latin typeface="Century Gothic" panose="020B0502020202020204" pitchFamily="34" charset="0"/>
                <a:ea typeface="Times" panose="02020603050405020304" pitchFamily="18" charset="0"/>
                <a:cs typeface="Times New Roman" panose="02020603050405020304" pitchFamily="18" charset="0"/>
              </a:rPr>
              <a:t>. You will develop close relationships with the couples in your group. As your friends, they are much more likely to attend an event where Christ is clearly shared, especially if it is a marriage-oriented outreach.  Plus, if you are the speaker at said event, your words will carry a </a:t>
            </a:r>
            <a:r>
              <a:rPr lang="en-US" i="1" u="sng" dirty="0">
                <a:latin typeface="Century Gothic" panose="020B0502020202020204" pitchFamily="34" charset="0"/>
                <a:ea typeface="Times" panose="02020603050405020304" pitchFamily="18" charset="0"/>
                <a:cs typeface="Times New Roman" panose="02020603050405020304" pitchFamily="18" charset="0"/>
              </a:rPr>
              <a:t>LOT</a:t>
            </a:r>
            <a:r>
              <a:rPr lang="en-US" i="1" dirty="0">
                <a:latin typeface="Century Gothic" panose="020B0502020202020204" pitchFamily="34" charset="0"/>
                <a:ea typeface="Times" panose="02020603050405020304" pitchFamily="18" charset="0"/>
                <a:cs typeface="Times New Roman" panose="02020603050405020304" pitchFamily="18" charset="0"/>
              </a:rPr>
              <a:t> of weight because they already know your story.</a:t>
            </a:r>
          </a:p>
          <a:p>
            <a:pPr marL="237726" indent="-237726">
              <a:buFont typeface="+mj-lt"/>
              <a:buAutoNum type="arabicPeriod" startAt="4"/>
            </a:pPr>
            <a:endParaRPr lang="en-US" i="1" dirty="0">
              <a:latin typeface="Century Gothic" panose="020B0502020202020204" pitchFamily="34" charset="0"/>
              <a:cs typeface="Times New Roman" panose="02020603050405020304" pitchFamily="18" charset="0"/>
            </a:endParaRPr>
          </a:p>
          <a:p>
            <a:pPr defTabSz="950907">
              <a:defRPr/>
            </a:pPr>
            <a:r>
              <a:rPr lang="en-US" i="1" dirty="0">
                <a:latin typeface="Century Gothic" panose="020B0502020202020204" pitchFamily="34" charset="0"/>
              </a:rPr>
              <a:t>There are a couple of tools that FamilyLife and its’ parent organization, Cru, have designed to make it easier to include an explanation of the gospel into almost any conversation.”</a:t>
            </a:r>
          </a:p>
        </p:txBody>
      </p:sp>
      <p:sp>
        <p:nvSpPr>
          <p:cNvPr id="4" name="Slide Number Placeholder 3"/>
          <p:cNvSpPr>
            <a:spLocks noGrp="1"/>
          </p:cNvSpPr>
          <p:nvPr>
            <p:ph type="sldNum" sz="quarter" idx="5"/>
          </p:nvPr>
        </p:nvSpPr>
        <p:spPr/>
        <p:txBody>
          <a:bodyPr/>
          <a:lstStyle/>
          <a:p>
            <a:fld id="{1367C8E6-DBFE-46EE-96FD-3BBA10ACE351}" type="slidenum">
              <a:rPr lang="en-US" smtClean="0"/>
              <a:t>22</a:t>
            </a:fld>
            <a:endParaRPr lang="en-US"/>
          </a:p>
        </p:txBody>
      </p:sp>
      <p:sp>
        <p:nvSpPr>
          <p:cNvPr id="5" name="Header Placeholder 4">
            <a:extLst>
              <a:ext uri="{FF2B5EF4-FFF2-40B4-BE49-F238E27FC236}">
                <a16:creationId xmlns:a16="http://schemas.microsoft.com/office/drawing/2014/main" id="{EFEB75E7-0863-49CF-A008-B134A82138C0}"/>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1727546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8"/>
            <a:ext cx="5852160" cy="4066223"/>
          </a:xfrm>
        </p:spPr>
        <p:txBody>
          <a:bodyPr/>
          <a:lstStyle/>
          <a:p>
            <a:pPr defTabSz="950907">
              <a:lnSpc>
                <a:spcPct val="90000"/>
              </a:lnSpc>
              <a:spcBef>
                <a:spcPts val="1040"/>
              </a:spcBef>
              <a:defRPr/>
            </a:pPr>
            <a:r>
              <a:rPr lang="en-US" sz="1400" b="1" u="sng" dirty="0">
                <a:latin typeface="Century Gothic" panose="020B0502020202020204" pitchFamily="34" charset="0"/>
              </a:rPr>
              <a:t>SCRIPT</a:t>
            </a:r>
            <a:r>
              <a:rPr lang="en-US" sz="1400" u="sng" dirty="0">
                <a:latin typeface="Century Gothic" panose="020B0502020202020204" pitchFamily="34" charset="0"/>
              </a:rPr>
              <a:t>:</a:t>
            </a:r>
            <a:r>
              <a:rPr lang="en-US" sz="1400" dirty="0">
                <a:latin typeface="Century Gothic" panose="020B0502020202020204" pitchFamily="34" charset="0"/>
              </a:rPr>
              <a:t> </a:t>
            </a:r>
          </a:p>
          <a:p>
            <a:pPr defTabSz="950907">
              <a:lnSpc>
                <a:spcPct val="90000"/>
              </a:lnSpc>
              <a:spcBef>
                <a:spcPts val="1040"/>
              </a:spcBef>
              <a:defRPr/>
            </a:pPr>
            <a:r>
              <a:rPr lang="en-US" sz="1400" i="1" dirty="0">
                <a:latin typeface="Century Gothic" panose="020B0502020202020204" pitchFamily="34" charset="0"/>
              </a:rPr>
              <a:t>“One of those readily available gospel-sharing resources is offered by Cru called the “The Four”.  Let me demonstrate how easy it could be.  Take out your phones.  Type in </a:t>
            </a:r>
            <a:r>
              <a:rPr lang="en-US" sz="1400" b="1" u="sng" dirty="0">
                <a:latin typeface="Century Gothic" panose="020B0502020202020204" pitchFamily="34" charset="0"/>
              </a:rPr>
              <a:t>KNOWGOD.COM/EN/THEFOUR</a:t>
            </a:r>
            <a:r>
              <a:rPr lang="en-US" sz="1400" i="1" dirty="0">
                <a:latin typeface="Century Gothic" panose="020B0502020202020204" pitchFamily="34" charset="0"/>
              </a:rPr>
              <a:t>.   Feel free to explore while I walk thru the screens in this presentation.</a:t>
            </a:r>
          </a:p>
          <a:p>
            <a:pPr defTabSz="950907">
              <a:lnSpc>
                <a:spcPct val="90000"/>
              </a:lnSpc>
              <a:spcBef>
                <a:spcPts val="1040"/>
              </a:spcBef>
              <a:defRPr/>
            </a:pPr>
            <a:endParaRPr lang="en-US" sz="1400" i="1" dirty="0">
              <a:latin typeface="Century Gothic" panose="020B0502020202020204" pitchFamily="34" charset="0"/>
            </a:endParaRPr>
          </a:p>
          <a:p>
            <a:pPr defTabSz="950907">
              <a:lnSpc>
                <a:spcPct val="90000"/>
              </a:lnSpc>
              <a:spcBef>
                <a:spcPts val="1040"/>
              </a:spcBef>
              <a:defRPr/>
            </a:pPr>
            <a:r>
              <a:rPr lang="en-US" b="1" dirty="0">
                <a:latin typeface="Century Gothic" panose="020B0502020202020204" pitchFamily="34" charset="0"/>
              </a:rPr>
              <a:t>PRESENTERS NOTES: hyperlink to Cru’s God Tools Gospel Presentation - </a:t>
            </a:r>
            <a:r>
              <a:rPr lang="en-US" b="1" dirty="0">
                <a:latin typeface="Century Gothic" panose="020B0502020202020204" pitchFamily="34" charset="0"/>
                <a:hlinkClick r:id="rId3">
                  <a:extLst>
                    <a:ext uri="{A12FA001-AC4F-418D-AE19-62706E023703}">
                      <ahyp:hlinkClr xmlns:ahyp="http://schemas.microsoft.com/office/drawing/2018/hyperlinkcolor" val="tx"/>
                    </a:ext>
                  </a:extLst>
                </a:hlinkClick>
              </a:rPr>
              <a:t>knowgod.com/en/thefour</a:t>
            </a:r>
            <a:endParaRPr lang="en-US" b="1" dirty="0">
              <a:latin typeface="Century Gothic" panose="020B0502020202020204" pitchFamily="34" charset="0"/>
            </a:endParaRPr>
          </a:p>
          <a:p>
            <a:pPr defTabSz="950907">
              <a:lnSpc>
                <a:spcPct val="90000"/>
              </a:lnSpc>
              <a:spcBef>
                <a:spcPts val="1040"/>
              </a:spcBef>
              <a:defRPr/>
            </a:pPr>
            <a:r>
              <a:rPr lang="en-US" b="1" dirty="0">
                <a:latin typeface="Century Gothic" panose="020B0502020202020204" pitchFamily="34" charset="0"/>
              </a:rPr>
              <a:t>You can refer to the Small-Group Training manual to supplement your understanding of how to use a small-group approach to “outreach and evangelism.” (pp 33-44)  There are numerous resources available through FamilyLife / Cru to help you share your faith and even use your marriage story as a bridge to sharing the gospel!  Be conscious of the group you are sharing with and where they are at in their faith journey.</a:t>
            </a:r>
            <a:br>
              <a:rPr lang="en-US" b="1" dirty="0">
                <a:latin typeface="Century Gothic" panose="020B0502020202020204" pitchFamily="34" charset="0"/>
              </a:rPr>
            </a:br>
            <a:endParaRPr lang="en-US" b="1" dirty="0">
              <a:latin typeface="Century Gothic" panose="020B0502020202020204" pitchFamily="34" charset="0"/>
            </a:endParaRPr>
          </a:p>
          <a:p>
            <a:pPr marL="475454" indent="-190181" defTabSz="950907">
              <a:lnSpc>
                <a:spcPct val="90000"/>
              </a:lnSpc>
              <a:spcBef>
                <a:spcPts val="1040"/>
              </a:spcBef>
              <a:buFont typeface="Arial" panose="020B0604020202020204" pitchFamily="34" charset="0"/>
              <a:buChar char="•"/>
              <a:defRPr/>
            </a:pPr>
            <a:r>
              <a:rPr lang="en-US" b="1" dirty="0">
                <a:latin typeface="Century Gothic" panose="020B0502020202020204" pitchFamily="34" charset="0"/>
              </a:rPr>
              <a:t>CRU TOOLS - www.cru.org/us/en/train-and-grow/share-the-gospel.html</a:t>
            </a:r>
          </a:p>
        </p:txBody>
      </p:sp>
      <p:sp>
        <p:nvSpPr>
          <p:cNvPr id="4" name="Slide Number Placeholder 3"/>
          <p:cNvSpPr>
            <a:spLocks noGrp="1"/>
          </p:cNvSpPr>
          <p:nvPr>
            <p:ph type="sldNum" sz="quarter" idx="5"/>
          </p:nvPr>
        </p:nvSpPr>
        <p:spPr/>
        <p:txBody>
          <a:bodyPr/>
          <a:lstStyle/>
          <a:p>
            <a:pPr defTabSz="950907">
              <a:defRPr/>
            </a:pPr>
            <a:fld id="{1367C8E6-DBFE-46EE-96FD-3BBA10ACE351}" type="slidenum">
              <a:rPr lang="en-US">
                <a:solidFill>
                  <a:prstClr val="black"/>
                </a:solidFill>
                <a:latin typeface="Calibri" panose="020F0502020204030204"/>
              </a:rPr>
              <a:pPr defTabSz="950907">
                <a:defRPr/>
              </a:pPr>
              <a:t>23</a:t>
            </a:fld>
            <a:endParaRPr lang="en-US">
              <a:solidFill>
                <a:prstClr val="black"/>
              </a:solidFill>
              <a:latin typeface="Calibri" panose="020F0502020204030204"/>
            </a:endParaRPr>
          </a:p>
        </p:txBody>
      </p:sp>
      <p:sp>
        <p:nvSpPr>
          <p:cNvPr id="5" name="Header Placeholder 4">
            <a:extLst>
              <a:ext uri="{FF2B5EF4-FFF2-40B4-BE49-F238E27FC236}">
                <a16:creationId xmlns:a16="http://schemas.microsoft.com/office/drawing/2014/main" id="{D02F6811-89A5-436B-BA1F-6F76CC28A2A3}"/>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3825338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2:notes"/>
          <p:cNvSpPr txBox="1">
            <a:spLocks noGrp="1"/>
          </p:cNvSpPr>
          <p:nvPr>
            <p:ph type="body" idx="1"/>
          </p:nvPr>
        </p:nvSpPr>
        <p:spPr>
          <a:xfrm>
            <a:off x="476250" y="4538632"/>
            <a:ext cx="6400800" cy="4694269"/>
          </a:xfrm>
          <a:prstGeom prst="rect">
            <a:avLst/>
          </a:prstGeom>
        </p:spPr>
        <p:txBody>
          <a:bodyPr spcFirstLastPara="1" wrap="square" lIns="95075" tIns="47525" rIns="95075" bIns="47525" anchor="t" anchorCtr="0">
            <a:noAutofit/>
          </a:bodyPr>
          <a:lstStyle/>
          <a:p>
            <a:r>
              <a:rPr lang="en-US" b="1" u="sng" dirty="0">
                <a:latin typeface="Century Gothic" panose="020B0502020202020204" pitchFamily="34" charset="0"/>
              </a:rPr>
              <a:t> Script:</a:t>
            </a:r>
          </a:p>
          <a:p>
            <a:pPr defTabSz="950907">
              <a:defRPr/>
            </a:pPr>
            <a:r>
              <a:rPr lang="en-US" i="1" dirty="0">
                <a:latin typeface="Century Gothic" panose="020B0502020202020204" pitchFamily="34" charset="0"/>
              </a:rPr>
              <a:t>“Another approach to effectively sharing the gospel is by purposefully sharing your personal marriage story in a SHORT easy to follow conversation. This approach was recently taught at FamilyLife’s 2020 National Volunteer Summit.  It includes four themes to help believers introduce the gospel in just a few minutes.  Those four themes are </a:t>
            </a:r>
            <a:r>
              <a:rPr lang="en-US" i="1" u="sng" dirty="0">
                <a:latin typeface="Century Gothic" panose="020B0502020202020204" pitchFamily="34" charset="0"/>
              </a:rPr>
              <a:t>The Dream</a:t>
            </a:r>
            <a:r>
              <a:rPr lang="en-US" i="1" dirty="0">
                <a:latin typeface="Century Gothic" panose="020B0502020202020204" pitchFamily="34" charset="0"/>
              </a:rPr>
              <a:t>, </a:t>
            </a:r>
            <a:r>
              <a:rPr lang="en-US" i="1" u="sng" dirty="0">
                <a:latin typeface="Century Gothic" panose="020B0502020202020204" pitchFamily="34" charset="0"/>
              </a:rPr>
              <a:t>The Fall</a:t>
            </a:r>
            <a:r>
              <a:rPr lang="en-US" i="1" dirty="0">
                <a:latin typeface="Century Gothic" panose="020B0502020202020204" pitchFamily="34" charset="0"/>
              </a:rPr>
              <a:t>, </a:t>
            </a:r>
            <a:r>
              <a:rPr lang="en-US" i="1" u="sng" dirty="0">
                <a:latin typeface="Century Gothic" panose="020B0502020202020204" pitchFamily="34" charset="0"/>
              </a:rPr>
              <a:t>The Hope </a:t>
            </a:r>
            <a:r>
              <a:rPr lang="en-US" i="1" dirty="0">
                <a:latin typeface="Century Gothic" panose="020B0502020202020204" pitchFamily="34" charset="0"/>
              </a:rPr>
              <a:t>and finally </a:t>
            </a:r>
            <a:r>
              <a:rPr lang="en-US" i="1" u="sng" dirty="0">
                <a:latin typeface="Century Gothic" panose="020B0502020202020204" pitchFamily="34" charset="0"/>
              </a:rPr>
              <a:t>The Response</a:t>
            </a:r>
            <a:r>
              <a:rPr lang="en-US" i="1" dirty="0">
                <a:latin typeface="Century Gothic" panose="020B0502020202020204" pitchFamily="34" charset="0"/>
              </a:rPr>
              <a:t>.  There is a fifth theme to challenge folks to share their story with others called </a:t>
            </a:r>
            <a:r>
              <a:rPr lang="en-US" i="1" u="sng" dirty="0">
                <a:latin typeface="Century Gothic" panose="020B0502020202020204" pitchFamily="34" charset="0"/>
              </a:rPr>
              <a:t>The Mission</a:t>
            </a:r>
            <a:r>
              <a:rPr lang="en-US" i="1" dirty="0">
                <a:latin typeface="Century Gothic" panose="020B0502020202020204" pitchFamily="34" charset="0"/>
              </a:rPr>
              <a:t>.  Note the subtitle below: “</a:t>
            </a:r>
            <a:r>
              <a:rPr lang="en-US" i="1" u="sng" dirty="0">
                <a:solidFill>
                  <a:srgbClr val="000000"/>
                </a:solidFill>
                <a:latin typeface="Century Gothic" panose="020B0502020202020204" pitchFamily="34" charset="0"/>
                <a:ea typeface="Arial"/>
                <a:cs typeface="Arial"/>
                <a:sym typeface="Arial"/>
              </a:rPr>
              <a:t>Effective evangelism in small groups requires more preparation and a non-religious approach</a:t>
            </a:r>
            <a:r>
              <a:rPr lang="en-US" i="1" dirty="0">
                <a:solidFill>
                  <a:srgbClr val="000000"/>
                </a:solidFill>
                <a:latin typeface="Century Gothic" panose="020B0502020202020204" pitchFamily="34" charset="0"/>
                <a:ea typeface="Arial"/>
                <a:cs typeface="Arial"/>
                <a:sym typeface="Arial"/>
              </a:rPr>
              <a:t>.</a:t>
            </a:r>
          </a:p>
          <a:p>
            <a:pPr defTabSz="950907">
              <a:defRPr/>
            </a:pPr>
            <a:endParaRPr lang="en-US" i="1" dirty="0">
              <a:solidFill>
                <a:srgbClr val="000000"/>
              </a:solidFill>
              <a:latin typeface="Century Gothic" panose="020B0502020202020204" pitchFamily="34" charset="0"/>
              <a:ea typeface="Arial"/>
              <a:cs typeface="Arial"/>
              <a:sym typeface="Arial"/>
            </a:endParaRPr>
          </a:p>
          <a:p>
            <a:pPr defTabSz="950907">
              <a:defRPr/>
            </a:pPr>
            <a:r>
              <a:rPr lang="en-US" i="1" dirty="0">
                <a:solidFill>
                  <a:srgbClr val="000000"/>
                </a:solidFill>
                <a:latin typeface="Century Gothic" panose="020B0502020202020204" pitchFamily="34" charset="0"/>
                <a:ea typeface="Arial"/>
                <a:cs typeface="Arial"/>
                <a:sym typeface="Arial"/>
              </a:rPr>
              <a:t>Be prepared by understanding one of these approaches and practice it ahead of time.  </a:t>
            </a:r>
            <a:r>
              <a:rPr lang="en-US" b="1" i="1" u="sng" dirty="0">
                <a:solidFill>
                  <a:srgbClr val="000000"/>
                </a:solidFill>
                <a:latin typeface="Century Gothic" panose="020B0502020202020204" pitchFamily="34" charset="0"/>
                <a:ea typeface="Arial"/>
                <a:cs typeface="Arial"/>
                <a:sym typeface="Arial"/>
              </a:rPr>
              <a:t>Seriously, PRACTICE IT</a:t>
            </a:r>
            <a:r>
              <a:rPr lang="en-US" b="1" i="1" dirty="0">
                <a:solidFill>
                  <a:srgbClr val="000000"/>
                </a:solidFill>
                <a:latin typeface="Century Gothic" panose="020B0502020202020204" pitchFamily="34" charset="0"/>
                <a:ea typeface="Arial"/>
                <a:cs typeface="Arial"/>
                <a:sym typeface="Arial"/>
              </a:rPr>
              <a:t>!”</a:t>
            </a:r>
          </a:p>
          <a:p>
            <a:pPr defTabSz="950907">
              <a:defRPr/>
            </a:pPr>
            <a:endParaRPr lang="en-US" b="1" i="1" dirty="0">
              <a:solidFill>
                <a:srgbClr val="000000"/>
              </a:solidFill>
              <a:latin typeface="Century Gothic" panose="020B0502020202020204" pitchFamily="34" charset="0"/>
              <a:cs typeface="Arial"/>
              <a:sym typeface="Arial"/>
            </a:endParaRPr>
          </a:p>
          <a:p>
            <a:pPr defTabSz="950907">
              <a:defRPr/>
            </a:pPr>
            <a:r>
              <a:rPr lang="en-US" b="1" dirty="0">
                <a:solidFill>
                  <a:srgbClr val="000000"/>
                </a:solidFill>
                <a:latin typeface="Century Gothic" panose="020B0502020202020204" pitchFamily="34" charset="0"/>
                <a:cs typeface="Arial"/>
                <a:sym typeface="Arial"/>
              </a:rPr>
              <a:t>PRESENTERS NOTES:  </a:t>
            </a:r>
            <a:r>
              <a:rPr lang="en-US" b="1" u="sng" dirty="0">
                <a:solidFill>
                  <a:srgbClr val="000000"/>
                </a:solidFill>
                <a:latin typeface="Century Gothic" panose="020B0502020202020204" pitchFamily="34" charset="0"/>
                <a:cs typeface="Arial"/>
                <a:sym typeface="Arial"/>
              </a:rPr>
              <a:t>Great spot to insert a personal story using this approach.</a:t>
            </a:r>
            <a:r>
              <a:rPr lang="en-US" b="1" dirty="0">
                <a:solidFill>
                  <a:srgbClr val="000000"/>
                </a:solidFill>
                <a:latin typeface="Century Gothic" panose="020B0502020202020204" pitchFamily="34" charset="0"/>
                <a:cs typeface="Arial"/>
                <a:sym typeface="Arial"/>
              </a:rPr>
              <a:t>  Remember, the purpose of the first three elements is to get you to the point of sharing the gospel.</a:t>
            </a:r>
          </a:p>
          <a:p>
            <a:pPr defTabSz="950907">
              <a:defRPr/>
            </a:pPr>
            <a:endParaRPr lang="en-US" b="1" dirty="0">
              <a:solidFill>
                <a:srgbClr val="000000"/>
              </a:solidFill>
              <a:latin typeface="Century Gothic" panose="020B0502020202020204" pitchFamily="34" charset="0"/>
              <a:cs typeface="Arial"/>
              <a:sym typeface="Arial"/>
            </a:endParaRPr>
          </a:p>
          <a:p>
            <a:pPr defTabSz="950907">
              <a:defRPr/>
            </a:pPr>
            <a:r>
              <a:rPr lang="en-US" b="1" dirty="0">
                <a:solidFill>
                  <a:srgbClr val="000000"/>
                </a:solidFill>
                <a:latin typeface="Century Gothic" panose="020B0502020202020204" pitchFamily="34" charset="0"/>
                <a:cs typeface="Arial"/>
                <a:sym typeface="Arial"/>
              </a:rPr>
              <a:t>FamilyLife’s Marriage Gospel Cards:</a:t>
            </a:r>
          </a:p>
          <a:p>
            <a:pPr defTabSz="950907">
              <a:defRPr/>
            </a:pPr>
            <a:r>
              <a:rPr lang="en-US" b="1" dirty="0">
                <a:solidFill>
                  <a:srgbClr val="000000"/>
                </a:solidFill>
                <a:latin typeface="Century Gothic" panose="020B0502020202020204" pitchFamily="34" charset="0"/>
                <a:cs typeface="Arial"/>
                <a:sym typeface="Arial"/>
              </a:rPr>
              <a:t>https://drive.google.com/file/d/1w4EzIkLIQOe8SC2SDjpbOLnlKL3vhVh7/view</a:t>
            </a:r>
          </a:p>
          <a:p>
            <a:pPr defTabSz="950907">
              <a:defRPr/>
            </a:pPr>
            <a:r>
              <a:rPr lang="en-US" b="1" u="sng" dirty="0">
                <a:solidFill>
                  <a:srgbClr val="000000"/>
                </a:solidFill>
                <a:latin typeface="Century Gothic" panose="020B0502020202020204" pitchFamily="34" charset="0"/>
                <a:cs typeface="Arial"/>
                <a:sym typeface="Arial"/>
              </a:rPr>
              <a:t>FamilyLife’s Marriage Gospel Card Instructions</a:t>
            </a:r>
            <a:r>
              <a:rPr lang="en-US" b="1" dirty="0">
                <a:solidFill>
                  <a:srgbClr val="000000"/>
                </a:solidFill>
                <a:latin typeface="Century Gothic" panose="020B0502020202020204" pitchFamily="34" charset="0"/>
                <a:cs typeface="Arial"/>
                <a:sym typeface="Arial"/>
              </a:rPr>
              <a:t>:</a:t>
            </a:r>
          </a:p>
          <a:p>
            <a:pPr defTabSz="950907">
              <a:defRPr/>
            </a:pPr>
            <a:r>
              <a:rPr lang="en-US" b="1" dirty="0">
                <a:solidFill>
                  <a:srgbClr val="000000"/>
                </a:solidFill>
                <a:latin typeface="Century Gothic" panose="020B0502020202020204" pitchFamily="34" charset="0"/>
              </a:rPr>
              <a:t>https://drive.google.com/file/d/1G36D3u7Sek2rB1jJrmYwTjMYFK4eCTw9/view</a:t>
            </a:r>
          </a:p>
        </p:txBody>
      </p:sp>
      <p:sp>
        <p:nvSpPr>
          <p:cNvPr id="149" name="Google Shape;149;p22:notes"/>
          <p:cNvSpPr>
            <a:spLocks noGrp="1" noRot="1" noChangeAspect="1"/>
          </p:cNvSpPr>
          <p:nvPr>
            <p:ph type="sldImg" idx="2"/>
          </p:nvPr>
        </p:nvSpPr>
        <p:spPr>
          <a:xfrm>
            <a:off x="777875" y="1179513"/>
            <a:ext cx="5656263" cy="318293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A010F6EA-EB00-456D-AEEE-7EC74C84F701}"/>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latin typeface="Century Gothic" panose="020B0502020202020204" pitchFamily="34" charset="0"/>
              </a:rPr>
              <a:t>SCRIPT</a:t>
            </a:r>
            <a:r>
              <a:rPr lang="en-US" dirty="0"/>
              <a:t>:</a:t>
            </a:r>
          </a:p>
          <a:p>
            <a:pPr defTabSz="950907">
              <a:defRPr/>
            </a:pPr>
            <a:r>
              <a:rPr lang="en-US" sz="1400" i="1" dirty="0">
                <a:latin typeface="Century Gothic" panose="020B0502020202020204" pitchFamily="34" charset="0"/>
              </a:rPr>
              <a:t>“Be persistent as you begin your ministry, and don’t allow failure to discourage you. The most mature faith, the faith God uses, is prepared for failures.</a:t>
            </a:r>
          </a:p>
          <a:p>
            <a:pPr defTabSz="950907">
              <a:defRPr/>
            </a:pPr>
            <a:endParaRPr lang="en-US" sz="1400" i="1" dirty="0">
              <a:latin typeface="Century Gothic" panose="020B0502020202020204" pitchFamily="34" charset="0"/>
            </a:endParaRPr>
          </a:p>
          <a:p>
            <a:pPr defTabSz="950907">
              <a:defRPr/>
            </a:pPr>
            <a:r>
              <a:rPr lang="en-US" sz="1400" i="1" dirty="0">
                <a:latin typeface="Century Gothic" panose="020B0502020202020204" pitchFamily="34" charset="0"/>
              </a:rPr>
              <a:t>Perhaps one of the best-known success stories from the Bible is when the shepherd boy David fought the giant Goliath. 1 Samuel 17:40 records that David took five stones with him to face the giant. Most assume David hit Goliath on the first shot. But Scripture does not say it was the first stone. Perhaps the second, third, fourth, or fifth stone struck. Which stone doesn’t matter. The point is that David’s faith was such that he was prepared to fire until he brought the giant down. </a:t>
            </a:r>
          </a:p>
          <a:p>
            <a:pPr defTabSz="950907">
              <a:defRPr/>
            </a:pPr>
            <a:endParaRPr lang="en-US" sz="1400" i="1" dirty="0">
              <a:latin typeface="Century Gothic" panose="020B0502020202020204" pitchFamily="34" charset="0"/>
            </a:endParaRPr>
          </a:p>
          <a:p>
            <a:pPr defTabSz="950907">
              <a:defRPr/>
            </a:pPr>
            <a:r>
              <a:rPr lang="en-US" sz="1400" i="1" dirty="0">
                <a:latin typeface="Century Gothic" panose="020B0502020202020204" pitchFamily="34" charset="0"/>
              </a:rPr>
              <a:t>So it is with us using FamilyLife small groups to reach out to those with the greatest needs in our communities. We need to be prepared to make several attempts at starting a group or organizing events. God seems to require that type of faith to work His greatest miracles.“</a:t>
            </a:r>
          </a:p>
        </p:txBody>
      </p:sp>
      <p:sp>
        <p:nvSpPr>
          <p:cNvPr id="4" name="Slide Number Placeholder 3"/>
          <p:cNvSpPr>
            <a:spLocks noGrp="1"/>
          </p:cNvSpPr>
          <p:nvPr>
            <p:ph type="sldNum" sz="quarter" idx="5"/>
          </p:nvPr>
        </p:nvSpPr>
        <p:spPr/>
        <p:txBody>
          <a:bodyPr/>
          <a:lstStyle/>
          <a:p>
            <a:fld id="{1367C8E6-DBFE-46EE-96FD-3BBA10ACE351}" type="slidenum">
              <a:rPr lang="en-US" smtClean="0"/>
              <a:t>25</a:t>
            </a:fld>
            <a:endParaRPr lang="en-US"/>
          </a:p>
        </p:txBody>
      </p:sp>
      <p:sp>
        <p:nvSpPr>
          <p:cNvPr id="5" name="Header Placeholder 4">
            <a:extLst>
              <a:ext uri="{FF2B5EF4-FFF2-40B4-BE49-F238E27FC236}">
                <a16:creationId xmlns:a16="http://schemas.microsoft.com/office/drawing/2014/main" id="{4BAEF08C-5D66-4605-89F8-EE03E1CC672C}"/>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403491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u="sng" dirty="0">
                <a:latin typeface="Century Gothic" panose="020B0502020202020204" pitchFamily="34" charset="0"/>
              </a:rPr>
              <a:t>PRESENTER NOTES</a:t>
            </a:r>
            <a:r>
              <a:rPr lang="en-US" sz="1900" b="1" dirty="0">
                <a:latin typeface="Century Gothic" panose="020B0502020202020204" pitchFamily="34" charset="0"/>
              </a:rPr>
              <a:t>:  Letting the participants know something about YOU, the presenter, is important.  It establishes credibility and rapport. Tell your own story here in a few minutes.  (You may want to insert a personal picture above.)</a:t>
            </a:r>
          </a:p>
          <a:p>
            <a:endParaRPr lang="en-US" sz="1900" b="1" dirty="0">
              <a:latin typeface="Century Gothic" panose="020B0502020202020204" pitchFamily="34" charset="0"/>
            </a:endParaRPr>
          </a:p>
          <a:p>
            <a:r>
              <a:rPr lang="en-US" sz="1900" b="1" dirty="0">
                <a:latin typeface="Century Gothic" panose="020B0502020202020204" pitchFamily="34" charset="0"/>
              </a:rPr>
              <a:t>Let the redeemed of the Lord tell their story. (Psalm 107:2)</a:t>
            </a:r>
          </a:p>
          <a:p>
            <a:endParaRPr lang="en-US" sz="1900" dirty="0">
              <a:latin typeface="Century Gothic" panose="020B0502020202020204" pitchFamily="34" charset="0"/>
            </a:endParaRPr>
          </a:p>
          <a:p>
            <a:pPr defTabSz="950907">
              <a:defRPr/>
            </a:pPr>
            <a:r>
              <a:rPr lang="en-US" sz="1900" b="1" u="sng" dirty="0">
                <a:latin typeface="Century Gothic" panose="020B0502020202020204" pitchFamily="34" charset="0"/>
              </a:rPr>
              <a:t>SCRIPT: </a:t>
            </a:r>
          </a:p>
          <a:p>
            <a:r>
              <a:rPr lang="en-US" sz="1900" i="1" dirty="0">
                <a:latin typeface="Century Gothic" panose="020B0502020202020204" pitchFamily="34" charset="0"/>
              </a:rPr>
              <a:t>(Insert your SHORT personal intro story here</a:t>
            </a:r>
            <a:r>
              <a:rPr lang="en-US" sz="1900" dirty="0">
                <a:latin typeface="Century Gothic" panose="020B0502020202020204" pitchFamily="34" charset="0"/>
              </a:rPr>
              <a:t>.)</a:t>
            </a:r>
          </a:p>
          <a:p>
            <a:endParaRPr lang="en-US" sz="1900" dirty="0">
              <a:latin typeface="Century Gothic" panose="020B0502020202020204" pitchFamily="34" charset="0"/>
            </a:endParaRPr>
          </a:p>
          <a:p>
            <a:endParaRPr lang="en-US" sz="1900" dirty="0">
              <a:latin typeface="Century Gothic" panose="020B0502020202020204" pitchFamily="34" charset="0"/>
            </a:endParaRPr>
          </a:p>
          <a:p>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3</a:t>
            </a:fld>
            <a:endParaRPr lang="en-US"/>
          </a:p>
        </p:txBody>
      </p:sp>
      <p:sp>
        <p:nvSpPr>
          <p:cNvPr id="5" name="Header Placeholder 4">
            <a:extLst>
              <a:ext uri="{FF2B5EF4-FFF2-40B4-BE49-F238E27FC236}">
                <a16:creationId xmlns:a16="http://schemas.microsoft.com/office/drawing/2014/main" id="{8B95B56D-C5ED-4740-8FE3-B56E28FF9C84}"/>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104335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081855"/>
            <a:ext cx="5852160" cy="4410981"/>
          </a:xfrm>
        </p:spPr>
        <p:txBody>
          <a:bodyPr/>
          <a:lstStyle/>
          <a:p>
            <a:r>
              <a:rPr lang="en-US" sz="1400" b="1" u="sng" dirty="0">
                <a:latin typeface="Century Gothic" panose="020B0502020202020204" pitchFamily="34" charset="0"/>
              </a:rPr>
              <a:t>SCRIPT: </a:t>
            </a:r>
          </a:p>
          <a:p>
            <a:r>
              <a:rPr lang="en-US" sz="1400" dirty="0">
                <a:latin typeface="Century Gothic" panose="020B0502020202020204" pitchFamily="34" charset="0"/>
              </a:rPr>
              <a:t>“</a:t>
            </a:r>
            <a:r>
              <a:rPr lang="en-US" sz="1400" i="1" dirty="0">
                <a:latin typeface="Century Gothic" panose="020B0502020202020204" pitchFamily="34" charset="0"/>
              </a:rPr>
              <a:t>You may remember seeing this circle before. It is used to explain the ongoing process involving all three of FamilyLife’s key ministry elements: WIN | BUILD | SEND. Together the elements of Events, Small Groups, &amp; Training </a:t>
            </a:r>
            <a:r>
              <a:rPr lang="en-US" sz="1400" i="1" u="sng" dirty="0">
                <a:latin typeface="Century Gothic" panose="020B0502020202020204" pitchFamily="34" charset="0"/>
              </a:rPr>
              <a:t>support</a:t>
            </a:r>
            <a:r>
              <a:rPr lang="en-US" sz="1400" i="1" dirty="0">
                <a:latin typeface="Century Gothic" panose="020B0502020202020204" pitchFamily="34" charset="0"/>
              </a:rPr>
              <a:t> each other and give small group leaders confidence that FamilyLife has a proven plan that has been effective over the years.  </a:t>
            </a:r>
          </a:p>
          <a:p>
            <a:endParaRPr lang="en-US" sz="1400" i="1" dirty="0">
              <a:latin typeface="Century Gothic" panose="020B0502020202020204" pitchFamily="34" charset="0"/>
            </a:endParaRPr>
          </a:p>
          <a:p>
            <a:r>
              <a:rPr lang="en-US" sz="1400" i="1" dirty="0">
                <a:latin typeface="Century Gothic" panose="020B0502020202020204" pitchFamily="34" charset="0"/>
              </a:rPr>
              <a:t>As a movement develops in a community, the cycle can revolve faster and faster as well as grow bigger and bigger. </a:t>
            </a:r>
            <a:r>
              <a:rPr lang="en-US" sz="1400" b="1" i="1" dirty="0">
                <a:latin typeface="Century Gothic" panose="020B0502020202020204" pitchFamily="34" charset="0"/>
              </a:rPr>
              <a:t>AND</a:t>
            </a:r>
            <a:r>
              <a:rPr lang="en-US" sz="1400" i="1" dirty="0">
                <a:latin typeface="Century Gothic" panose="020B0502020202020204" pitchFamily="34" charset="0"/>
              </a:rPr>
              <a:t> the beauty of the cycle is that people can enter the cycle at any element and can move in either direction in their growth.</a:t>
            </a:r>
          </a:p>
          <a:p>
            <a:endParaRPr lang="en-US" sz="1400" i="1" dirty="0">
              <a:latin typeface="Century Gothic" panose="020B0502020202020204" pitchFamily="34" charset="0"/>
            </a:endParaRPr>
          </a:p>
          <a:p>
            <a:pPr defTabSz="950907">
              <a:defRPr/>
            </a:pPr>
            <a:r>
              <a:rPr lang="en-US" sz="1400" i="1" dirty="0">
                <a:latin typeface="Century Gothic" panose="020B0502020202020204" pitchFamily="34" charset="0"/>
              </a:rPr>
              <a:t>This training will be focusing on the second element: Small Groups (for building a movement). Specifically, we are going to focus on how to use Small Groups for Outreach in your communities to those that are far from God and far from the Church. Although events have been our primary winning activity, small groups are also very effective at winning or preparing hearts for an introduction to the biblical truths about Jesus.</a:t>
            </a:r>
          </a:p>
          <a:p>
            <a:endParaRPr lang="en-US" sz="1400" b="1" dirty="0">
              <a:latin typeface="Century Gothic" panose="020B0502020202020204" pitchFamily="34" charset="0"/>
            </a:endParaRPr>
          </a:p>
          <a:p>
            <a:pPr defTabSz="950907">
              <a:defRPr/>
            </a:pPr>
            <a:r>
              <a:rPr lang="en-US" sz="1400" b="1" u="sng" dirty="0">
                <a:latin typeface="Century Gothic" panose="020B0502020202020204" pitchFamily="34" charset="0"/>
              </a:rPr>
              <a:t>PRESENTER NOTES</a:t>
            </a:r>
            <a:r>
              <a:rPr lang="en-US" sz="1400" b="1" dirty="0">
                <a:latin typeface="Century Gothic" panose="020B0502020202020204" pitchFamily="34" charset="0"/>
              </a:rPr>
              <a:t>:   Participants need to know how what you are proposing fits into a broader strategy. Take some time to explain this circle.  This slide adds an emphasis to FamilyLife/Cru’s WIN | BUILD | SEND ministry philosophy that is also represented by the diagram.  </a:t>
            </a:r>
          </a:p>
        </p:txBody>
      </p:sp>
      <p:sp>
        <p:nvSpPr>
          <p:cNvPr id="4" name="Slide Number Placeholder 3"/>
          <p:cNvSpPr>
            <a:spLocks noGrp="1"/>
          </p:cNvSpPr>
          <p:nvPr>
            <p:ph type="sldNum" sz="quarter" idx="5"/>
          </p:nvPr>
        </p:nvSpPr>
        <p:spPr/>
        <p:txBody>
          <a:bodyPr/>
          <a:lstStyle/>
          <a:p>
            <a:fld id="{1367C8E6-DBFE-46EE-96FD-3BBA10ACE351}" type="slidenum">
              <a:rPr lang="en-US" smtClean="0"/>
              <a:t>4</a:t>
            </a:fld>
            <a:endParaRPr lang="en-US"/>
          </a:p>
        </p:txBody>
      </p:sp>
      <p:sp>
        <p:nvSpPr>
          <p:cNvPr id="5" name="Header Placeholder 4">
            <a:extLst>
              <a:ext uri="{FF2B5EF4-FFF2-40B4-BE49-F238E27FC236}">
                <a16:creationId xmlns:a16="http://schemas.microsoft.com/office/drawing/2014/main" id="{5A6DFCEF-6480-45F1-A8B3-692E0DF9797B}"/>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344525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latin typeface="Century Gothic" panose="020B0502020202020204" pitchFamily="34" charset="0"/>
              </a:rPr>
              <a:t>SCRIPT: </a:t>
            </a:r>
          </a:p>
          <a:p>
            <a:r>
              <a:rPr lang="en-US" sz="1400" dirty="0">
                <a:latin typeface="Century Gothic" panose="020B0502020202020204" pitchFamily="34" charset="0"/>
              </a:rPr>
              <a:t>“</a:t>
            </a:r>
            <a:r>
              <a:rPr lang="en-US" sz="1400" i="1" dirty="0">
                <a:latin typeface="Century Gothic" panose="020B0502020202020204" pitchFamily="34" charset="0"/>
              </a:rPr>
              <a:t>Let’s consider why you might start an intentional outreach-oriented small group.  Most people in this generation in the United States are NOT church attenders and many do NOT have a personal relationship with Jesus.</a:t>
            </a:r>
          </a:p>
          <a:p>
            <a:endParaRPr lang="en-US" sz="1400" b="1" dirty="0">
              <a:latin typeface="Century Gothic" panose="020B0502020202020204" pitchFamily="34" charset="0"/>
            </a:endParaRPr>
          </a:p>
          <a:p>
            <a:pPr rtl="0"/>
            <a:r>
              <a:rPr lang="en-US" sz="1400" i="1" dirty="0">
                <a:latin typeface="Century Gothic" panose="020B0502020202020204" pitchFamily="34" charset="0"/>
              </a:rPr>
              <a:t>Our primary reason for evangelism is that people need Jesus Christ for forgiveness of sin and eternal life.</a:t>
            </a:r>
          </a:p>
          <a:p>
            <a:pPr defTabSz="950907">
              <a:defRPr/>
            </a:pPr>
            <a:endParaRPr lang="en-US" sz="1400" b="1" dirty="0">
              <a:latin typeface="Century Gothic" panose="020B0502020202020204" pitchFamily="34" charset="0"/>
            </a:endParaRPr>
          </a:p>
          <a:p>
            <a:pPr rtl="0"/>
            <a:r>
              <a:rPr lang="en-US" sz="1400" i="1" dirty="0">
                <a:latin typeface="Century Gothic" panose="020B0502020202020204" pitchFamily="34" charset="0"/>
              </a:rPr>
              <a:t>FamilyLife’s small groups can build credibility for scripture, prepare hearts for reception of Christ, and share the gospel by several different means.”</a:t>
            </a:r>
          </a:p>
          <a:p>
            <a:pPr rtl="0"/>
            <a:r>
              <a:rPr lang="en-US" i="1" dirty="0">
                <a:latin typeface="Century Gothic" panose="020B0502020202020204" pitchFamily="34" charset="0"/>
              </a:rPr>
              <a:t>      “For the Son of Man came to seek and save the lost.” </a:t>
            </a:r>
            <a:r>
              <a:rPr lang="en-US" dirty="0">
                <a:latin typeface="Century Gothic" panose="020B0502020202020204" pitchFamily="34" charset="0"/>
              </a:rPr>
              <a:t>Luke 19:10  NIV</a:t>
            </a:r>
          </a:p>
          <a:p>
            <a:pPr rtl="0"/>
            <a:endParaRPr lang="en-US" dirty="0">
              <a:latin typeface="Century Gothic" panose="020B0502020202020204" pitchFamily="34" charset="0"/>
            </a:endParaRPr>
          </a:p>
          <a:p>
            <a:pPr rtl="0"/>
            <a:r>
              <a:rPr lang="en-US" b="1" u="sng" dirty="0">
                <a:latin typeface="Century Gothic" panose="020B0502020202020204" pitchFamily="34" charset="0"/>
              </a:rPr>
              <a:t>Additional scripture for reference.</a:t>
            </a:r>
            <a:endParaRPr lang="en-US" sz="1500" b="1" u="sng" dirty="0">
              <a:latin typeface="Century Gothic" panose="020B0502020202020204" pitchFamily="34" charset="0"/>
            </a:endParaRPr>
          </a:p>
          <a:p>
            <a:pPr rtl="0"/>
            <a:br>
              <a:rPr lang="en-US" sz="1500" dirty="0">
                <a:latin typeface="Century Gothic" panose="020B0502020202020204" pitchFamily="34" charset="0"/>
              </a:rPr>
            </a:br>
            <a:r>
              <a:rPr lang="en-US" dirty="0">
                <a:latin typeface="Century Gothic" panose="020B0502020202020204" pitchFamily="34" charset="0"/>
              </a:rPr>
              <a:t>“</a:t>
            </a:r>
            <a:r>
              <a:rPr lang="en-US" i="1" dirty="0">
                <a:latin typeface="Century Gothic" panose="020B0502020202020204" pitchFamily="34" charset="0"/>
              </a:rPr>
              <a:t>For God so loved the world that he gave his one and only Son, that whoever believes in him shall not perish but have eternal life. </a:t>
            </a:r>
            <a:r>
              <a:rPr lang="en-US" b="1" i="1" baseline="30000" dirty="0">
                <a:latin typeface="Century Gothic" panose="020B0502020202020204" pitchFamily="34" charset="0"/>
              </a:rPr>
              <a:t> </a:t>
            </a:r>
            <a:r>
              <a:rPr lang="en-US" i="1" dirty="0">
                <a:latin typeface="Century Gothic" panose="020B0502020202020204" pitchFamily="34" charset="0"/>
              </a:rPr>
              <a:t>For God did not send his Son into the world to condemn the world, but to save the world through him. Whoever believes in him is not condemned, but whoever does not believe stands condemned already because they have not believed in the name of God’s one and only Son</a:t>
            </a:r>
            <a:r>
              <a:rPr lang="en-US" dirty="0">
                <a:latin typeface="Century Gothic" panose="020B0502020202020204" pitchFamily="34" charset="0"/>
              </a:rPr>
              <a:t>.” John 3:16-18 NIV</a:t>
            </a:r>
            <a:endParaRPr lang="en-US" sz="1500" dirty="0">
              <a:latin typeface="Century Gothic" panose="020B0502020202020204" pitchFamily="34" charset="0"/>
            </a:endParaRPr>
          </a:p>
          <a:p>
            <a:endParaRPr lang="en-US" sz="1500" i="1" dirty="0">
              <a:latin typeface="Century Gothic" panose="020B0502020202020204" pitchFamily="34" charset="0"/>
            </a:endParaRPr>
          </a:p>
          <a:p>
            <a:r>
              <a:rPr lang="en-US" sz="1500" i="1" dirty="0">
                <a:latin typeface="Century Gothic" panose="020B0502020202020204" pitchFamily="34" charset="0"/>
              </a:rPr>
              <a:t>Great Commission – “</a:t>
            </a:r>
            <a:r>
              <a:rPr lang="en-US" i="1" dirty="0">
                <a:latin typeface="Century Gothic" panose="020B0502020202020204" pitchFamily="34" charset="0"/>
              </a:rPr>
              <a:t>Therefore go and make disciples of all nations, baptizing them in the name of the Father and of the Son and of the Holy Spirit, and teaching them to obey everything I have commanded you</a:t>
            </a:r>
            <a:r>
              <a:rPr lang="en-US" dirty="0">
                <a:latin typeface="Century Gothic" panose="020B0502020202020204" pitchFamily="34" charset="0"/>
              </a:rPr>
              <a:t>.”  Matthew 28.19-20</a:t>
            </a:r>
          </a:p>
          <a:p>
            <a:endParaRPr lang="en-US" sz="1400" i="1"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5</a:t>
            </a:fld>
            <a:endParaRPr lang="en-US"/>
          </a:p>
        </p:txBody>
      </p:sp>
      <p:sp>
        <p:nvSpPr>
          <p:cNvPr id="5" name="Header Placeholder 4">
            <a:extLst>
              <a:ext uri="{FF2B5EF4-FFF2-40B4-BE49-F238E27FC236}">
                <a16:creationId xmlns:a16="http://schemas.microsoft.com/office/drawing/2014/main" id="{E8BA2FB4-7C98-4AB0-B32A-A4352F3EBBDA}"/>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136119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Century Gothic" panose="020B0502020202020204" pitchFamily="34" charset="0"/>
              </a:rPr>
              <a:t>SCRIPT: </a:t>
            </a:r>
          </a:p>
          <a:p>
            <a:pPr algn="l"/>
            <a:r>
              <a:rPr lang="en-US" dirty="0"/>
              <a:t>“</a:t>
            </a:r>
            <a:r>
              <a:rPr lang="en-US" i="1" dirty="0"/>
              <a:t>In fact, let’s start with an everyday “Joe” or “Sally,” a prospective group member or couple that you’d like to invite to be part of the group. He may be a friend, neighbor, co-worker, or a referral.  She may be “</a:t>
            </a:r>
            <a:r>
              <a:rPr lang="en-US" i="1" dirty="0">
                <a:latin typeface="Century Gothic" panose="020B0502020202020204" pitchFamily="34" charset="0"/>
              </a:rPr>
              <a:t>“unacknowledged and unaffiliated” </a:t>
            </a:r>
            <a:r>
              <a:rPr lang="en-US" i="1" dirty="0"/>
              <a:t>or may declare herself Catholic or Muslim or Agnostic or even Evangelical. Most likely though, Joe and Sally really don’t want to be in the group. Whether he is a nominal believer or she a regular church attender, they’d rather be doing anything than delving into personal issues, particularly about marriage.  Especially if there are … “issues” …</a:t>
            </a:r>
          </a:p>
          <a:p>
            <a:endParaRPr lang="en-US" i="1" dirty="0"/>
          </a:p>
          <a:p>
            <a:r>
              <a:rPr lang="en-US" i="1" dirty="0"/>
              <a:t>Joe may have never heard the “good news” of the gospel of Jesus Christ.  We cannot assume folks have a cultural understanding of faith, repentance, or even sin nowadays compared to folks in our culture just a couple of generations ago. </a:t>
            </a:r>
          </a:p>
          <a:p>
            <a:endParaRPr lang="en-US" i="1" dirty="0"/>
          </a:p>
          <a:p>
            <a:r>
              <a:rPr lang="en-US" i="1" u="sng" dirty="0"/>
              <a:t>Just remember</a:t>
            </a:r>
            <a:r>
              <a:rPr lang="en-US" i="1" dirty="0"/>
              <a:t>, you are trying to reach Joe as a friend, and being in a small group of friends talking about an issue that everyone seems to be dealing with, namely marital relationships, is a great “leveler” as you build trust. Today’s culture is not particularly friendly regarding marriage, but most people still dream of getting married.</a:t>
            </a:r>
          </a:p>
          <a:p>
            <a:endParaRPr lang="en-US" i="1" dirty="0"/>
          </a:p>
          <a:p>
            <a:r>
              <a:rPr lang="en-US" i="1" dirty="0"/>
              <a:t>Another important reminder is that as important as a good marriage is, </a:t>
            </a:r>
            <a:r>
              <a:rPr lang="en-US" b="1" i="1" dirty="0"/>
              <a:t>it is not nearly as important as a relationship with Jesus</a:t>
            </a:r>
            <a:r>
              <a:rPr lang="en-US" i="1" dirty="0"/>
              <a:t>. Hopefully, as Joe and Sally interact with the group, they will discover that they will never have “the best marriage” unless they invite Christ into their relationship.</a:t>
            </a:r>
          </a:p>
          <a:p>
            <a:endParaRPr lang="en-US" i="1" dirty="0"/>
          </a:p>
          <a:p>
            <a:r>
              <a:rPr lang="en-US" i="1" dirty="0"/>
              <a:t>Throughout the remainder of this training, please see everything through Joe and Sally’s eyes. Don’t worry about the “non-Joes.”  If you host a quality activity interwoven with biblical principles, even all the non-Joes will be happy.”</a:t>
            </a:r>
          </a:p>
        </p:txBody>
      </p:sp>
      <p:sp>
        <p:nvSpPr>
          <p:cNvPr id="4" name="Slide Number Placeholder 3"/>
          <p:cNvSpPr>
            <a:spLocks noGrp="1"/>
          </p:cNvSpPr>
          <p:nvPr>
            <p:ph type="sldNum" sz="quarter" idx="5"/>
          </p:nvPr>
        </p:nvSpPr>
        <p:spPr/>
        <p:txBody>
          <a:bodyPr/>
          <a:lstStyle/>
          <a:p>
            <a:fld id="{1367C8E6-DBFE-46EE-96FD-3BBA10ACE351}" type="slidenum">
              <a:rPr lang="en-US" smtClean="0"/>
              <a:t>6</a:t>
            </a:fld>
            <a:endParaRPr lang="en-US"/>
          </a:p>
        </p:txBody>
      </p:sp>
      <p:sp>
        <p:nvSpPr>
          <p:cNvPr id="5" name="Header Placeholder 4">
            <a:extLst>
              <a:ext uri="{FF2B5EF4-FFF2-40B4-BE49-F238E27FC236}">
                <a16:creationId xmlns:a16="http://schemas.microsoft.com/office/drawing/2014/main" id="{4CCF2199-1EC1-4799-A5A4-503E5F1844F0}"/>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3777467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081855"/>
            <a:ext cx="5852160" cy="4244727"/>
          </a:xfrm>
        </p:spPr>
        <p:txBody>
          <a:bodyPr/>
          <a:lstStyle/>
          <a:p>
            <a:r>
              <a:rPr lang="en-US" b="1" dirty="0">
                <a:latin typeface="Century Gothic" panose="020B0502020202020204" pitchFamily="34" charset="0"/>
              </a:rPr>
              <a:t>PRESENTER NOTES:   You can use Kit’s and Drew’s example below of narrow-mindedness for the gospel, if you like or something similar that you’ve experienced.</a:t>
            </a:r>
          </a:p>
          <a:p>
            <a:endParaRPr lang="en-US" dirty="0">
              <a:latin typeface="Century Gothic" panose="020B0502020202020204" pitchFamily="34" charset="0"/>
            </a:endParaRPr>
          </a:p>
          <a:p>
            <a:pPr defTabSz="950907">
              <a:defRPr/>
            </a:pPr>
            <a:r>
              <a:rPr lang="en-US" b="1" u="sng" dirty="0">
                <a:latin typeface="Century Gothic" panose="020B0502020202020204" pitchFamily="34" charset="0"/>
              </a:rPr>
              <a:t>SCRIPT</a:t>
            </a:r>
            <a:r>
              <a:rPr lang="en-US" dirty="0">
                <a:latin typeface="Century Gothic" panose="020B0502020202020204" pitchFamily="34" charset="0"/>
              </a:rPr>
              <a:t>: </a:t>
            </a:r>
          </a:p>
          <a:p>
            <a:pPr defTabSz="950907">
              <a:defRPr/>
            </a:pPr>
            <a:r>
              <a:rPr lang="en-US" i="1" dirty="0">
                <a:latin typeface="Century Gothic" panose="020B0502020202020204" pitchFamily="34" charset="0"/>
                <a:cs typeface="Times New Roman" panose="02020603050405020304" pitchFamily="18" charset="0"/>
              </a:rPr>
              <a:t>“</a:t>
            </a:r>
            <a:r>
              <a:rPr lang="en-US" b="1" dirty="0">
                <a:latin typeface="Century Gothic" panose="020B0502020202020204" pitchFamily="34" charset="0"/>
                <a:cs typeface="Times New Roman" panose="02020603050405020304" pitchFamily="18" charset="0"/>
              </a:rPr>
              <a:t>BUT!</a:t>
            </a:r>
            <a:r>
              <a:rPr lang="en-US" dirty="0">
                <a:latin typeface="Century Gothic" panose="020B0502020202020204" pitchFamily="34" charset="0"/>
                <a:cs typeface="Times New Roman" panose="02020603050405020304" pitchFamily="18" charset="0"/>
              </a:rPr>
              <a:t>  </a:t>
            </a:r>
            <a:r>
              <a:rPr lang="en-US" i="1" dirty="0">
                <a:latin typeface="Century Gothic" panose="020B0502020202020204" pitchFamily="34" charset="0"/>
                <a:cs typeface="Times New Roman" panose="02020603050405020304" pitchFamily="18" charset="0"/>
              </a:rPr>
              <a:t>Don’t exclude believers. Aim for 50/50 in your group, half of the participants can be believers while the other half (your target audience) are seekers, the curious, the agnostic, etc.</a:t>
            </a:r>
          </a:p>
          <a:p>
            <a:pPr defTabSz="950907">
              <a:defRPr/>
            </a:pPr>
            <a:endParaRPr lang="en-US" b="1" dirty="0">
              <a:latin typeface="Century Gothic" panose="020B0502020202020204" pitchFamily="34" charset="0"/>
            </a:endParaRPr>
          </a:p>
          <a:p>
            <a:r>
              <a:rPr lang="en-US" sz="1700" i="1" dirty="0">
                <a:latin typeface="Century Gothic" panose="020B0502020202020204" pitchFamily="34" charset="0"/>
              </a:rPr>
              <a:t>Christians can be included in outreach groups. </a:t>
            </a:r>
          </a:p>
          <a:p>
            <a:pPr marL="297159" indent="-297159">
              <a:buFont typeface="Arial" panose="020B0604020202020204" pitchFamily="34" charset="0"/>
              <a:buChar char="•"/>
            </a:pPr>
            <a:r>
              <a:rPr lang="en-US" i="1" dirty="0">
                <a:latin typeface="Century Gothic" panose="020B0502020202020204" pitchFamily="34" charset="0"/>
              </a:rPr>
              <a:t>Christians have marriage needs too.</a:t>
            </a:r>
          </a:p>
          <a:p>
            <a:pPr marL="297159" indent="-297159">
              <a:buFont typeface="Arial" panose="020B0604020202020204" pitchFamily="34" charset="0"/>
              <a:buChar char="•"/>
            </a:pPr>
            <a:r>
              <a:rPr lang="en-US" i="1" dirty="0">
                <a:latin typeface="Century Gothic" panose="020B0502020202020204" pitchFamily="34" charset="0"/>
              </a:rPr>
              <a:t>They are likely to share biblical applications.</a:t>
            </a:r>
          </a:p>
          <a:p>
            <a:pPr marL="297159" indent="-297159">
              <a:buFont typeface="Arial" panose="020B0604020202020204" pitchFamily="34" charset="0"/>
              <a:buChar char="•"/>
            </a:pPr>
            <a:r>
              <a:rPr lang="en-US" i="1" dirty="0">
                <a:latin typeface="Century Gothic" panose="020B0502020202020204" pitchFamily="34" charset="0"/>
              </a:rPr>
              <a:t>They may learn how to reach non-Christians by your example. </a:t>
            </a:r>
          </a:p>
          <a:p>
            <a:pPr marL="297159" indent="-297159">
              <a:buFont typeface="Arial" panose="020B0604020202020204" pitchFamily="34" charset="0"/>
              <a:buChar char="•"/>
            </a:pPr>
            <a:endParaRPr lang="en-US" i="1" dirty="0">
              <a:latin typeface="Century Gothic" panose="020B0502020202020204" pitchFamily="34" charset="0"/>
              <a:cs typeface="Times New Roman" panose="02020603050405020304" pitchFamily="18" charset="0"/>
            </a:endParaRPr>
          </a:p>
          <a:p>
            <a:r>
              <a:rPr lang="en-US" i="1" dirty="0">
                <a:latin typeface="Century Gothic" panose="020B0502020202020204" pitchFamily="34" charset="0"/>
              </a:rPr>
              <a:t>Here’s a quote from a Drew &amp; Kit, a leadership couple, that learned that they needed to include believers and non-believers alike to make their groups work.</a:t>
            </a:r>
          </a:p>
          <a:p>
            <a:pPr lvl="1"/>
            <a:r>
              <a:rPr lang="en-US" i="1" dirty="0">
                <a:latin typeface="Century Gothic" panose="020B0502020202020204" pitchFamily="34" charset="0"/>
              </a:rPr>
              <a:t>“We started our small groups solely for the purpose  of sharing the gospel. If you were already a follower of Christ, we didn’t want you to take up a seat. But we found that Christians always seemed to find a way into the group. The reason was simple: Their marriages had needs too.</a:t>
            </a:r>
          </a:p>
          <a:p>
            <a:pPr lvl="1"/>
            <a:endParaRPr lang="en-US" i="1" dirty="0">
              <a:latin typeface="Century Gothic" panose="020B0502020202020204" pitchFamily="34" charset="0"/>
            </a:endParaRPr>
          </a:p>
          <a:p>
            <a:pPr lvl="1"/>
            <a:r>
              <a:rPr lang="en-US" i="1" dirty="0">
                <a:latin typeface="Century Gothic" panose="020B0502020202020204" pitchFamily="34" charset="0"/>
              </a:rPr>
              <a:t>So, we learned </a:t>
            </a:r>
            <a:r>
              <a:rPr lang="en-US" i="1" u="sng" dirty="0">
                <a:latin typeface="Century Gothic" panose="020B0502020202020204" pitchFamily="34" charset="0"/>
              </a:rPr>
              <a:t>to take a balanced approach</a:t>
            </a:r>
            <a:r>
              <a:rPr lang="en-US" i="1" dirty="0">
                <a:latin typeface="Century Gothic" panose="020B0502020202020204" pitchFamily="34" charset="0"/>
              </a:rPr>
              <a:t> that included believers and non-Christians meeting together. We found that the Christians helped us immensely by setting an example of how to apply biblical principles to their marriage and family settings EVEN when struggling.  Then, when couples came to Christ, they already had Christian friends. In addition, the Christians were also more ready to become leaders. They realized that they didn’t have to be “perfect.”  In the process they helped to multiply the ministry. </a:t>
            </a:r>
            <a:r>
              <a:rPr lang="en-US" b="1" i="1" dirty="0">
                <a:latin typeface="Century Gothic" panose="020B0502020202020204" pitchFamily="34" charset="0"/>
              </a:rPr>
              <a:t>We were wrong in wanting to exclude Christians</a:t>
            </a:r>
            <a:r>
              <a:rPr lang="en-US" i="1" dirty="0">
                <a:latin typeface="Century Gothic" panose="020B0502020202020204" pitchFamily="34" charset="0"/>
              </a:rPr>
              <a:t>.”</a:t>
            </a:r>
          </a:p>
        </p:txBody>
      </p:sp>
      <p:sp>
        <p:nvSpPr>
          <p:cNvPr id="4" name="Slide Number Placeholder 3"/>
          <p:cNvSpPr>
            <a:spLocks noGrp="1"/>
          </p:cNvSpPr>
          <p:nvPr>
            <p:ph type="sldNum" sz="quarter" idx="5"/>
          </p:nvPr>
        </p:nvSpPr>
        <p:spPr/>
        <p:txBody>
          <a:bodyPr/>
          <a:lstStyle/>
          <a:p>
            <a:fld id="{1367C8E6-DBFE-46EE-96FD-3BBA10ACE351}" type="slidenum">
              <a:rPr lang="en-US" smtClean="0"/>
              <a:t>7</a:t>
            </a:fld>
            <a:endParaRPr lang="en-US"/>
          </a:p>
        </p:txBody>
      </p:sp>
      <p:sp>
        <p:nvSpPr>
          <p:cNvPr id="5" name="Header Placeholder 4">
            <a:extLst>
              <a:ext uri="{FF2B5EF4-FFF2-40B4-BE49-F238E27FC236}">
                <a16:creationId xmlns:a16="http://schemas.microsoft.com/office/drawing/2014/main" id="{0021E5C8-404A-4E4C-98BA-628DCE3A36E3}"/>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282306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081855"/>
            <a:ext cx="5852160" cy="5037622"/>
          </a:xfrm>
        </p:spPr>
        <p:txBody>
          <a:bodyPr/>
          <a:lstStyle/>
          <a:p>
            <a:r>
              <a:rPr lang="en-US" sz="1400" b="1" dirty="0">
                <a:latin typeface="Century Gothic" panose="020B0502020202020204" pitchFamily="34" charset="0"/>
              </a:rPr>
              <a:t>PRESENTER NOTES:  </a:t>
            </a:r>
            <a:r>
              <a:rPr lang="en-US" sz="1400" b="1" dirty="0">
                <a:latin typeface="Century Gothic" panose="020B0502020202020204" pitchFamily="34" charset="0"/>
                <a:cs typeface="Times New Roman" panose="02020603050405020304" pitchFamily="18" charset="0"/>
              </a:rPr>
              <a:t>Impress on participants the importance that leaders must be fellow learners in an outreach group. </a:t>
            </a:r>
            <a:endParaRPr lang="en-US" sz="1400" b="1" dirty="0">
              <a:latin typeface="Century Gothic" panose="020B0502020202020204" pitchFamily="34" charset="0"/>
            </a:endParaRPr>
          </a:p>
          <a:p>
            <a:pPr defTabSz="950907">
              <a:defRPr/>
            </a:pPr>
            <a:endParaRPr lang="en-US" sz="1400" b="1" u="sng" dirty="0">
              <a:latin typeface="Century Gothic" panose="020B0502020202020204" pitchFamily="34" charset="0"/>
            </a:endParaRPr>
          </a:p>
          <a:p>
            <a:pPr defTabSz="950907">
              <a:defRPr/>
            </a:pPr>
            <a:r>
              <a:rPr lang="en-US" sz="1400" b="1" u="sng" dirty="0">
                <a:latin typeface="Century Gothic" panose="020B0502020202020204" pitchFamily="34" charset="0"/>
              </a:rPr>
              <a:t>SCRIPT</a:t>
            </a:r>
            <a:r>
              <a:rPr lang="en-US" sz="1400" dirty="0">
                <a:latin typeface="Century Gothic" panose="020B0502020202020204" pitchFamily="34" charset="0"/>
              </a:rPr>
              <a:t>: </a:t>
            </a:r>
          </a:p>
          <a:p>
            <a:pPr defTabSz="950907">
              <a:defRPr/>
            </a:pPr>
            <a:r>
              <a:rPr lang="en-US" sz="1400" i="1" dirty="0">
                <a:latin typeface="Century Gothic" panose="020B0502020202020204" pitchFamily="34" charset="0"/>
                <a:cs typeface="Times New Roman" panose="02020603050405020304" pitchFamily="18" charset="0"/>
              </a:rPr>
              <a:t>“Share your story, your experiences. It will help those group members who are seekers as well as other believers to see that Christians wrestle within their own marriages.  </a:t>
            </a:r>
          </a:p>
          <a:p>
            <a:pPr defTabSz="950907">
              <a:defRPr/>
            </a:pPr>
            <a:endParaRPr lang="en-US" sz="1400" i="1" dirty="0">
              <a:latin typeface="Century Gothic" panose="020B0502020202020204" pitchFamily="34" charset="0"/>
              <a:cs typeface="Times New Roman" panose="02020603050405020304" pitchFamily="18" charset="0"/>
            </a:endParaRPr>
          </a:p>
          <a:p>
            <a:pPr defTabSz="950907">
              <a:defRPr/>
            </a:pPr>
            <a:r>
              <a:rPr lang="en-US" sz="1400" b="1" i="1" dirty="0">
                <a:latin typeface="Century Gothic" panose="020B0502020202020204" pitchFamily="34" charset="0"/>
                <a:cs typeface="Times New Roman" panose="02020603050405020304" pitchFamily="18" charset="0"/>
              </a:rPr>
              <a:t>Be mindful of who you have invited, </a:t>
            </a:r>
            <a:r>
              <a:rPr lang="en-US" sz="1400" b="1" i="1" u="sng" dirty="0">
                <a:latin typeface="Century Gothic" panose="020B0502020202020204" pitchFamily="34" charset="0"/>
                <a:cs typeface="Times New Roman" panose="02020603050405020304" pitchFamily="18" charset="0"/>
              </a:rPr>
              <a:t>WHY</a:t>
            </a:r>
            <a:r>
              <a:rPr lang="en-US" sz="1400" i="1" dirty="0">
                <a:latin typeface="Century Gothic" panose="020B0502020202020204" pitchFamily="34" charset="0"/>
                <a:cs typeface="Times New Roman" panose="02020603050405020304" pitchFamily="18" charset="0"/>
              </a:rPr>
              <a:t> you have invited them, and </a:t>
            </a:r>
            <a:r>
              <a:rPr lang="en-US" sz="1400" b="1" i="1" u="sng" dirty="0">
                <a:latin typeface="Century Gothic" panose="020B0502020202020204" pitchFamily="34" charset="0"/>
                <a:cs typeface="Times New Roman" panose="02020603050405020304" pitchFamily="18" charset="0"/>
              </a:rPr>
              <a:t>WHERE</a:t>
            </a:r>
            <a:r>
              <a:rPr lang="en-US" sz="1400" i="1" dirty="0">
                <a:latin typeface="Century Gothic" panose="020B0502020202020204" pitchFamily="34" charset="0"/>
                <a:cs typeface="Times New Roman" panose="02020603050405020304" pitchFamily="18" charset="0"/>
              </a:rPr>
              <a:t> the group member is at in their spiritual journey. A marriage built on biblical principles will benefit. So there’s no need to act like your marriage is perfect. Just be real. It will actually serve as an advantage.</a:t>
            </a:r>
          </a:p>
          <a:p>
            <a:pPr defTabSz="950907">
              <a:defRPr/>
            </a:pPr>
            <a:endParaRPr lang="en-US" sz="1400" i="1" dirty="0">
              <a:latin typeface="Century Gothic" panose="020B0502020202020204" pitchFamily="34" charset="0"/>
              <a:cs typeface="Times New Roman" panose="02020603050405020304" pitchFamily="18" charset="0"/>
            </a:endParaRPr>
          </a:p>
          <a:p>
            <a:pPr defTabSz="950907">
              <a:defRPr/>
            </a:pPr>
            <a:r>
              <a:rPr lang="en-US" sz="1400" i="1" dirty="0">
                <a:latin typeface="Century Gothic" panose="020B0502020202020204" pitchFamily="34" charset="0"/>
              </a:rPr>
              <a:t>Listen, sometimes group members feel the need to “fake” a felt need as a pretext to sharing the gospel. For small groups to work for outreach and evangelism, leaders must not only care about sharing the gospel, but also care about the health of participants’ marriages. If couples sense duplicity, they will not be receptive when it comes to the claims of Christ. Be yourself, warts and all. When a couple experiences changed lives through principles taught in the Bible, they’ll be eager to hear about Jesus.</a:t>
            </a:r>
            <a:endParaRPr lang="en-US" sz="1400" dirty="0">
              <a:latin typeface="Century Gothic" panose="020B0502020202020204" pitchFamily="34" charset="0"/>
            </a:endParaRPr>
          </a:p>
          <a:p>
            <a:endParaRPr lang="en-US" sz="14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8</a:t>
            </a:fld>
            <a:endParaRPr lang="en-US"/>
          </a:p>
        </p:txBody>
      </p:sp>
      <p:sp>
        <p:nvSpPr>
          <p:cNvPr id="5" name="Header Placeholder 4">
            <a:extLst>
              <a:ext uri="{FF2B5EF4-FFF2-40B4-BE49-F238E27FC236}">
                <a16:creationId xmlns:a16="http://schemas.microsoft.com/office/drawing/2014/main" id="{6384A8E1-BC5C-4F7B-AA91-92F594F6A32A}"/>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1931718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65" y="4010978"/>
            <a:ext cx="5852160" cy="4928234"/>
          </a:xfrm>
        </p:spPr>
        <p:txBody>
          <a:bodyPr/>
          <a:lstStyle/>
          <a:p>
            <a:endParaRPr lang="en-US" sz="1400" b="1" dirty="0">
              <a:latin typeface="Century Gothic" panose="020B0502020202020204" pitchFamily="34" charset="0"/>
            </a:endParaRPr>
          </a:p>
          <a:p>
            <a:r>
              <a:rPr lang="en-US" sz="1400" b="1" dirty="0">
                <a:latin typeface="Century Gothic" panose="020B0502020202020204" pitchFamily="34" charset="0"/>
              </a:rPr>
              <a:t>SCRIPT:  &lt;From the slide&gt;</a:t>
            </a:r>
          </a:p>
          <a:p>
            <a:pPr marL="772611" lvl="1" indent="-297159">
              <a:spcAft>
                <a:spcPts val="1248"/>
              </a:spcAft>
              <a:buFont typeface="Arial" panose="020B0604020202020204" pitchFamily="34" charset="0"/>
              <a:buChar char="•"/>
            </a:pPr>
            <a:r>
              <a:rPr lang="en-US" sz="1400" dirty="0">
                <a:latin typeface="Century Gothic" panose="020B0502020202020204" pitchFamily="34" charset="0"/>
              </a:rPr>
              <a:t>“</a:t>
            </a:r>
            <a:r>
              <a:rPr lang="en-US" sz="1400" i="1" dirty="0">
                <a:latin typeface="Century Gothic" panose="020B0502020202020204" pitchFamily="34" charset="0"/>
                <a:ea typeface="Cambria" panose="02040503050406030204" pitchFamily="18" charset="0"/>
              </a:rPr>
              <a:t>You make an impression on people from a distance. You make an impact on people when you get up close</a:t>
            </a:r>
            <a:r>
              <a:rPr lang="en-US" sz="1400" dirty="0">
                <a:latin typeface="Century Gothic" panose="020B0502020202020204" pitchFamily="34" charset="0"/>
              </a:rPr>
              <a:t>.” (Dr. Howard Hendricks)</a:t>
            </a:r>
          </a:p>
          <a:p>
            <a:r>
              <a:rPr lang="en-US" sz="1400" i="1" dirty="0">
                <a:latin typeface="Century Gothic" panose="020B0502020202020204" pitchFamily="34" charset="0"/>
              </a:rPr>
              <a:t>Putting all a couple hears at a major event into practice can be like trying to swallow an elephant. BUT small-group studies are like cutting the elephant up into </a:t>
            </a:r>
            <a:r>
              <a:rPr lang="en-US" sz="1400" i="1" u="sng" dirty="0">
                <a:latin typeface="Century Gothic" panose="020B0502020202020204" pitchFamily="34" charset="0"/>
              </a:rPr>
              <a:t>bite-sized pieces</a:t>
            </a:r>
            <a:r>
              <a:rPr lang="en-US" sz="1400" i="1" dirty="0">
                <a:latin typeface="Century Gothic" panose="020B0502020202020204" pitchFamily="34" charset="0"/>
              </a:rPr>
              <a:t>.</a:t>
            </a:r>
          </a:p>
          <a:p>
            <a:pPr defTabSz="950907">
              <a:defRPr/>
            </a:pPr>
            <a:endParaRPr lang="en-US" sz="1400" b="1" dirty="0">
              <a:latin typeface="Century Gothic" panose="020B0502020202020204" pitchFamily="34" charset="0"/>
            </a:endParaRPr>
          </a:p>
          <a:p>
            <a:pPr marL="832043" lvl="1" indent="-356590" defTabSz="950907">
              <a:lnSpc>
                <a:spcPct val="90000"/>
              </a:lnSpc>
              <a:spcBef>
                <a:spcPts val="1040"/>
              </a:spcBef>
              <a:buFont typeface="Arial" panose="020B0604020202020204" pitchFamily="34" charset="0"/>
              <a:buChar char="•"/>
              <a:tabLst>
                <a:tab pos="9984524" algn="r"/>
              </a:tabLst>
              <a:defRPr/>
            </a:pPr>
            <a:r>
              <a:rPr lang="en-US" sz="1400" i="1" dirty="0">
                <a:latin typeface="Century Gothic" panose="020B0502020202020204" pitchFamily="34" charset="0"/>
                <a:ea typeface="Cambria" panose="02040503050406030204" pitchFamily="18" charset="0"/>
              </a:rPr>
              <a:t>“The Weekend to Remember creates a desire to change.  Small groups make that desire a reality.”  </a:t>
            </a:r>
            <a:r>
              <a:rPr lang="en-US" sz="1400" dirty="0">
                <a:latin typeface="Century Gothic" panose="020B0502020202020204" pitchFamily="34" charset="0"/>
              </a:rPr>
              <a:t>(Jerry </a:t>
            </a:r>
            <a:r>
              <a:rPr lang="en-US" sz="1400" dirty="0" err="1">
                <a:latin typeface="Century Gothic" panose="020B0502020202020204" pitchFamily="34" charset="0"/>
              </a:rPr>
              <a:t>Wunder</a:t>
            </a:r>
            <a:r>
              <a:rPr lang="en-US" sz="1400" dirty="0">
                <a:latin typeface="Century Gothic" panose="020B0502020202020204" pitchFamily="34" charset="0"/>
              </a:rPr>
              <a:t>)</a:t>
            </a:r>
          </a:p>
          <a:p>
            <a:endParaRPr lang="en-US" sz="1400" dirty="0">
              <a:latin typeface="Century Gothic" panose="020B0502020202020204" pitchFamily="34" charset="0"/>
            </a:endParaRPr>
          </a:p>
          <a:p>
            <a:r>
              <a:rPr lang="en-US" sz="1400" b="1" u="sng" dirty="0">
                <a:latin typeface="Century Gothic" panose="020B0502020202020204" pitchFamily="34" charset="0"/>
              </a:rPr>
              <a:t>PRESENTER NOTE</a:t>
            </a:r>
            <a:r>
              <a:rPr lang="en-US" sz="1400" b="1" dirty="0">
                <a:latin typeface="Century Gothic" panose="020B0502020202020204" pitchFamily="34" charset="0"/>
              </a:rPr>
              <a:t>: This is a good place to insert an illustrative story.  Your own life change through small groups would be best.  Life changes you have observed can also be very effective.  Remember, no more than 500 words.</a:t>
            </a:r>
          </a:p>
          <a:p>
            <a:endParaRPr lang="en-US" sz="1400" b="1" dirty="0">
              <a:latin typeface="Century Gothic" panose="020B0502020202020204" pitchFamily="34" charset="0"/>
            </a:endParaRPr>
          </a:p>
          <a:p>
            <a:pPr defTabSz="950907">
              <a:defRPr/>
            </a:pPr>
            <a:r>
              <a:rPr lang="en-US" sz="1400" b="1" dirty="0">
                <a:latin typeface="Century Gothic" panose="020B0502020202020204" pitchFamily="34" charset="0"/>
              </a:rPr>
              <a:t>This slide demonstrates the importance and the effectiveness of the small-group component of the strategy.</a:t>
            </a:r>
          </a:p>
          <a:p>
            <a:endParaRPr lang="en-US" sz="1400" b="1"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367C8E6-DBFE-46EE-96FD-3BBA10ACE351}" type="slidenum">
              <a:rPr lang="en-US" smtClean="0"/>
              <a:t>9</a:t>
            </a:fld>
            <a:endParaRPr lang="en-US"/>
          </a:p>
        </p:txBody>
      </p:sp>
      <p:sp>
        <p:nvSpPr>
          <p:cNvPr id="5" name="Header Placeholder 4">
            <a:extLst>
              <a:ext uri="{FF2B5EF4-FFF2-40B4-BE49-F238E27FC236}">
                <a16:creationId xmlns:a16="http://schemas.microsoft.com/office/drawing/2014/main" id="{06651BD4-DD23-47AD-B503-662F9BE48B65}"/>
              </a:ext>
            </a:extLst>
          </p:cNvPr>
          <p:cNvSpPr>
            <a:spLocks noGrp="1"/>
          </p:cNvSpPr>
          <p:nvPr>
            <p:ph type="hdr" sz="quarter"/>
          </p:nvPr>
        </p:nvSpPr>
        <p:spPr/>
        <p:txBody>
          <a:bodyPr/>
          <a:lstStyle/>
          <a:p>
            <a:r>
              <a:rPr lang="en-US" dirty="0"/>
              <a:t>301 Small Group Training v2020 - Outreach Focus</a:t>
            </a:r>
          </a:p>
          <a:p>
            <a:r>
              <a:rPr lang="en-US" dirty="0"/>
              <a:t>Presenter Notes</a:t>
            </a:r>
          </a:p>
        </p:txBody>
      </p:sp>
    </p:spTree>
    <p:extLst>
      <p:ext uri="{BB962C8B-B14F-4D97-AF65-F5344CB8AC3E}">
        <p14:creationId xmlns:p14="http://schemas.microsoft.com/office/powerpoint/2010/main" val="45374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9787" y="457200"/>
            <a:ext cx="10515599"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8B8F8E"/>
              </a:buClr>
              <a:buFont typeface="Roboto Medium"/>
              <a:buNone/>
              <a:defRPr sz="32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50035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A5845-B5F2-4E1B-98A0-9056845F7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242244-DF61-4C3F-A211-5632789566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4E88F6-0860-4BA8-85CC-3C2BE949F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CDD6F3-A998-4410-893D-4499E49616E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B818FC-1582-4B70-892C-E738C3BC9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F810EC-384D-484D-8A49-BCA960611CB3}"/>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411055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FD57-8F8E-41D2-A969-4E2664E01F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CAD4DF-9949-4FE9-93C2-839A64874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C4368-0F61-4982-A32A-C9C401CFF93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2002206-A0AB-4B29-AC28-D6EE4FC7C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473C0-88CD-4054-882C-F3B27A9C3B6F}"/>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287993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AA50D4-0BC5-4800-A2DC-16803293CA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F76C59-8780-454A-9FA6-B01C91FB21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A8ED7-43DD-4DF6-948E-A02A51EE475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E3CF7DB-AF7A-470B-8315-30336120E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0F4FB-9CCC-481B-A33F-6234CD12863A}"/>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742766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6457-7965-44D1-97F3-B3AF4EC976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662CFB-08C1-440E-8D3C-6A42B9487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E10A4A-7548-450A-AD7D-ED2EBF11968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2CF3686-C749-4779-AFA1-DB490C6391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A8723-7837-456D-AE49-4EC2DFBEE005}"/>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4966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8C48-CFA9-4756-AB42-0C2ED732B9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04A5E9-C92A-4637-BF1E-17F65C6FB7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5DEB5-C50C-4DFF-B521-FED1080BA4F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B64BD8-89FC-4E35-AC19-FE4F79429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2B7AA-29F3-4C56-92DF-F462261E1B3F}"/>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4087581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DBC3-ED2E-4A62-8EBA-102473132F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24441E-95D8-4FBC-90B2-D6DBE4F2FD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13CE2D-C4A5-4B13-8BC5-1D4D3A40F7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F772CF9-4C35-4878-AFDC-BAB20AC9A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07CBB-066C-480A-8AED-1EB48BD7AAFA}"/>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1746990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B20E-2497-4F95-BF21-A484997E9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35D99-2372-4E61-AC52-A96EA26601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C9583-325E-4360-8BB8-D32F0702D3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D73A83-E221-4E69-97A0-DA2559A0F50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87D9B5-67CB-4360-950E-C80DCAC95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4212A-5D1E-4360-B5B8-1D9F858B027D}"/>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2067308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6375-F27E-49A3-855F-6B08C45D3E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21142B-06B5-4684-AF0A-AD253109BE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39B8A-EA1C-4471-A6A1-3F0AF1DE0C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531F80-8E7C-4EF9-8D91-78355D91F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5AB48-DE77-4063-ADD6-32783A4B9B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5091E-746E-4133-BB3D-064D82860EA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4838953-883D-47DA-9691-C4A41576D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4193E3-4CC1-41CD-8BBB-F0BBEA602505}"/>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2030048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B1C1-9F6A-4E35-9BB7-428CB985A0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4646D-7D19-4AA9-8352-C4F42728D38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45268FA8-4649-48B4-A1D5-D4A023D418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B5AE3A-BF7D-49D9-AEF7-56E5F7AAE7C6}"/>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2900315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6917D-E446-4E9D-80D0-5F9736EC90B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44F29AB-ECC9-4500-B1FE-D5DFED5A3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7AC0BE-FEE9-47A2-9195-58AD9E17F9CA}"/>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428418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D6B1-FA0B-48E2-BC8A-E569CBF6BF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C580CF-EA78-4776-9A83-AF4260883F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A554D7-BB4D-4DA5-9FDD-14A2646DB3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4E59430-5175-4DCD-B34F-1369947D2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719D8-2040-42B1-91B9-BD1B074FACD2}"/>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1792345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945D-C22C-41C9-976D-5FBDF6858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E79496-F63E-4F56-B9DE-DCD2502A2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FF48BC-D450-424C-8FB3-A026FC723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132A7-379E-46CD-8DFC-0ADEB79E27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F398E0A-21EE-4DD6-B3F6-AF69846D4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01AF0-5304-460F-A38D-D946084B69D0}"/>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2480484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70FD0-012F-4978-93C0-877F679BF4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55B0DE-86D4-4325-ADCC-C32D6F4737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6C0F55-F5A6-4D52-A244-EA2C70A9B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BC582-D9B4-4F14-8B59-301AA02735B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7E28A1-1CDB-491B-B444-AE0BDC09A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E586A0-045A-4FE8-8F37-24D527B3829F}"/>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3924456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9FF0-8B05-4C06-8046-44C430E5EC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14F942-7BF4-4AC6-9155-65D2FE45EF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9B20D-C720-43D1-86FE-E2C00022F76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16487BF-423B-413A-B777-29CC7B603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E97A7-B85D-43B2-AEBC-7A71295DF598}"/>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3080037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87DC6-0BAD-4B0B-8C99-66C6E3FB03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A8FB80-B7BE-49E3-819A-DCCDCF522A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503B8-7E96-4ECE-9FED-9BFA35A8DB1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6E0433-5AEE-407F-AB6C-BAAC256C8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D914-BAE7-47CF-9DEA-2F431DE909B2}"/>
              </a:ext>
            </a:extLst>
          </p:cNvPr>
          <p:cNvSpPr>
            <a:spLocks noGrp="1"/>
          </p:cNvSpPr>
          <p:nvPr>
            <p:ph type="sldNum" sz="quarter" idx="12"/>
          </p:nvPr>
        </p:nvSpPr>
        <p:spPr/>
        <p:txBody>
          <a:bodyPr/>
          <a:lstStyle/>
          <a:p>
            <a:fld id="{46187FAE-56E4-4B32-BF7E-8E81C12BEB27}" type="slidenum">
              <a:rPr lang="en-US" smtClean="0"/>
              <a:t>‹#›</a:t>
            </a:fld>
            <a:endParaRPr lang="en-US"/>
          </a:p>
        </p:txBody>
      </p:sp>
    </p:spTree>
    <p:extLst>
      <p:ext uri="{BB962C8B-B14F-4D97-AF65-F5344CB8AC3E}">
        <p14:creationId xmlns:p14="http://schemas.microsoft.com/office/powerpoint/2010/main" val="1396604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69D2B-06CF-44E0-9424-66528BA68E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D827D6-3766-4123-A084-3E396568AF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C0DF90-22BA-434B-9BA9-CD44DE78A49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56523CB-84D3-40C4-8F25-F654E28044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CF534-8DB2-486D-8623-EFF34C82AEDC}"/>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1906541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37B1-5492-4030-9001-1173A0862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B08457-DA4E-4D95-8035-62B1C91AD2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76EDD-1FCE-4910-97C9-0BCE6031AC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40EFB80-E0D5-470D-B1D1-C24B204D9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1A4C0-E940-4F0D-8946-153480BF7E85}"/>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149101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DEDC-3D5C-4681-A973-6CFFBE7FF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8E8F78-A300-4C03-ADF4-4550904623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F3B4E9-CA89-4850-BFE5-7F8164A8BDC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A87360-47A3-4D5C-A95E-96086F629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8C3F6-0709-4BC2-BA7A-CDFB20EB1CBC}"/>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2539463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ED3E-81A9-49D7-9CD7-44C893AF1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ACF28-BA66-4335-883D-A738B0C30B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B81166-9AC8-4776-A91C-86399449F2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B599C7-AF83-4BFE-8FBB-D00B8C82D5B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77AD057-171E-431D-8A1A-0D501E9BD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D7DB4-DEB6-4CFF-AFE0-E20659E7800A}"/>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3877278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66D3-39C2-4A09-A89F-DEA184E214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F6A983-56D6-4DBF-9D12-FD2C5FA3C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A2D0D-41B0-4EF5-84D8-5554C5439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06390B-6A88-453E-8D23-5D0D70492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A2C78A-1944-44E1-B734-BE9D79D54C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B8B7BC-69AB-45AC-901A-ECBAE306329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A1DE983-4C6D-42C5-B201-6A70C982F5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F0E74A-1DBD-436A-8F67-9CA66082F4A9}"/>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2352777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20F4-CC5C-4AE4-AC58-CB03A6E0FC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AC2343-CC6B-4B50-8778-4D4630A2F94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31242BD-0165-468E-8B02-CC7B653606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D22E89-48EE-4C0D-9A48-92C7388F0F80}"/>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4224219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2F9F-9E3C-42BA-B88A-0844BC154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3D5256-A69D-4CF7-B86C-40E46FE5FE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E0282-42F1-4FFA-A6B0-866BA46BA2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B83E18D-83D4-44EF-AE3A-58BF52891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F638B-87CD-49DE-8DF6-2D7E5165F8EA}"/>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779814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5DD02-4F48-42B9-A275-1D95A181284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B172AAB-73DD-4DA9-97D7-A151CBE37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86E34B-6552-40A0-AB7D-CAD77797AF28}"/>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1894546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ADD8-1A05-48B7-9415-B473EFB04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F064B9-6471-405E-8F31-86F3AE328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A36635-DC0F-41FA-ABBE-23D2BE7AC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BE7C7-0ADE-4E8E-A298-65C04C49DED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A132DED-F711-4F87-A9C8-B93CD6B63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956ED-F5D6-4687-B8D2-931DA16AE3B6}"/>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3090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7E92-4148-4B2F-B8F1-9F667D210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ADFC33-0EF8-4BF0-B565-67EBDCF32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4899E8-8007-4D23-BDA4-F3739B3E4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D5E17-456D-4646-A9C2-74CECB4B520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BC91FF6-DC01-45DA-8085-309269B47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2C2988-C200-47AC-A604-15B5439FA207}"/>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3686494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A248-D40A-435B-AE77-BE548EBC91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87E644-2196-4BA8-B602-D47685861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DAD-4BB1-4F21-B4FA-A5B58065CD3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67D0293-1887-4823-A352-21EF3BDFB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F6BFD-5552-4F7B-833A-D4F84718815D}"/>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782312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2A516F-E26D-4B90-832F-B984CB303C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2677E6-633F-4FE7-9103-E35C13C2C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204D4-A1DF-4DC5-AED4-22CAD1CEAE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AEB434D-3B31-4328-96DB-B6A19DBB9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55262-2941-471B-A206-552ED9ECDE6F}"/>
              </a:ext>
            </a:extLst>
          </p:cNvPr>
          <p:cNvSpPr>
            <a:spLocks noGrp="1"/>
          </p:cNvSpPr>
          <p:nvPr>
            <p:ph type="sldNum" sz="quarter" idx="12"/>
          </p:nvPr>
        </p:nvSpPr>
        <p:spPr/>
        <p:txBody>
          <a:bodyPr/>
          <a:lstStyle/>
          <a:p>
            <a:fld id="{445406D6-B381-4D46-8C5E-ECE84D57546C}" type="slidenum">
              <a:rPr lang="en-US" smtClean="0"/>
              <a:t>‹#›</a:t>
            </a:fld>
            <a:endParaRPr lang="en-US"/>
          </a:p>
        </p:txBody>
      </p:sp>
    </p:spTree>
    <p:extLst>
      <p:ext uri="{BB962C8B-B14F-4D97-AF65-F5344CB8AC3E}">
        <p14:creationId xmlns:p14="http://schemas.microsoft.com/office/powerpoint/2010/main" val="3879966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9187-3CF8-4220-8DDC-45F6ED284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7AA348-C382-4C6E-A495-4F1BF30DCB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A50D5-376B-4312-BDB5-50D9C51679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441586A-2631-41C2-A8A9-6037C15A7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CE65F-DB51-46BB-B3BC-C7D828D49F1E}"/>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682912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23E7-12AB-43DB-9C3E-3C74204E7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A5F998-5863-4B9B-969D-6C1B32687E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DF02DF-B3AC-486D-AB5E-7A93C212F34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5B64D5-CD33-486A-9BE1-2AB2ACF48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806DE-B6FA-4F13-B976-379CE3E7F289}"/>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68461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02FA0-08CC-4F67-BA51-129CC4D75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DE531D-189A-405F-BF3A-D19A448478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3B4995-26D7-403F-9688-D10900112BC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0450062-B241-4D7F-836C-CFAD320D8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895C8-19AF-4ECF-A170-C9088A90B693}"/>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1543251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4998-1A0A-4DA0-996B-431F9B3A0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9CE08B-8926-44EE-8625-008DE318A2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A794CC-C295-43E8-9799-8E6DA45B3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994EC8-FC2A-4408-8814-D1D9E210E00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EF377BE-4E9A-4248-AB43-519F6F8D3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E0D010-D8BD-4D70-A0C6-F1516AA0080C}"/>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4107126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9DD-B068-46C2-8BC0-E1C4E522D8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40B094-4AA6-4C6C-A0AC-34B88D281E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A204D6-3446-43E9-B884-45F54E8F43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5D3019-6D50-456C-9CF0-84FAFAF497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ADB3A6-9FDC-4696-8A24-1641BD5ADB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20B622-E713-4A0A-A7E1-075F0D4919C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822E22A-F85E-4D53-8126-0EF2FB2B26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C021D5-03EC-43E7-9D6E-E0480EBCAA82}"/>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9551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018C-558B-4E7E-BDED-273C443614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842B8F-1A9E-4E10-8E8B-8BF314F69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1302F1-8676-4B74-B691-AFE5F11CE22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CAF2B86-9D70-4168-B92B-A34EAEB4A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86252-7A3C-4BD2-8C01-D4EF50849B6C}"/>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381481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32E7-54A4-4ABC-8C39-47CE85D12F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111DFC-4841-4801-8CDD-15D904102C2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48A8227-90DE-42A4-A8D7-240585B097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865F10-DBA9-4A3B-9C69-8F43F238C4C3}"/>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890281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3D718F-623F-4233-B055-881ECD44747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E0F6DDD4-9874-438C-87E8-E624CAC7E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7E4B3E-DEEA-408A-B96E-BAE084A14C6D}"/>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3555806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DD904-7A22-4B2C-A0A7-7377AC814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82CE8-134D-4E7B-B617-EEE14E8808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7B7FC-EA7A-4B79-BAA8-BEABAB9A29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723D36-B99A-4599-980D-065D866D92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44D4C5B-1B37-45AD-8793-F470FB714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576FA-A5DE-4B52-B1C7-B2BD05A21196}"/>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1240335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CD9A-1CEE-4944-B4D3-FD7682F53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2E6B8-2533-4AC5-A773-A835C65E5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08C77B-7AAA-4CF3-A8DD-4A9603ACA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51EB79-1280-4C42-B704-7CB17BDA3C4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7836F4-A5BD-4EE2-8C28-66549D7FF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E771E-27EB-4740-8968-85010F80C59F}"/>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1392444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6337-6339-4024-8C9A-44A295CA0B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AF8B15-A24E-45E2-A16B-1822B3AC11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CA742-0832-457F-B7C0-BF4FA9AC582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DE7779-F922-4B82-B694-8984118C4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D6092-336B-4438-8A52-D2215D3246C0}"/>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1351867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548AED-346A-491A-99C3-182D3CB2A2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707262-0EF2-497C-B2F6-CDF8BA8FB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06534-5C14-4E7A-9B62-881B4B6E76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99AA63-8B3C-4719-B675-0A47033039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C8EC7-FC94-4D57-83A2-D2DF1C8893F7}"/>
              </a:ext>
            </a:extLst>
          </p:cNvPr>
          <p:cNvSpPr>
            <a:spLocks noGrp="1"/>
          </p:cNvSpPr>
          <p:nvPr>
            <p:ph type="sldNum" sz="quarter" idx="12"/>
          </p:nvPr>
        </p:nvSpPr>
        <p:spPr/>
        <p:txBody>
          <a:bodyPr/>
          <a:lstStyle/>
          <a:p>
            <a:fld id="{53562FCA-322A-45DA-BB29-8B1E378C557F}" type="slidenum">
              <a:rPr lang="en-US" smtClean="0"/>
              <a:t>‹#›</a:t>
            </a:fld>
            <a:endParaRPr lang="en-US"/>
          </a:p>
        </p:txBody>
      </p:sp>
    </p:spTree>
    <p:extLst>
      <p:ext uri="{BB962C8B-B14F-4D97-AF65-F5344CB8AC3E}">
        <p14:creationId xmlns:p14="http://schemas.microsoft.com/office/powerpoint/2010/main" val="3835305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76C5-8297-4EED-B204-DACB82D90D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C88077-B011-441F-BCBD-A15A86AF66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D53BAE-191C-4389-BD42-C9FD7429215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E29AC09-52C6-4F62-8116-9EA525645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AFD5A-BA46-466B-B4E4-C5EE2DB0FEE6}"/>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12694428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9FC7-282C-4C93-806D-82391BFFE7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9C982-FB05-467C-B6ED-251E62F10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31B5C6-376B-457B-9205-D2DDC50F3A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55C8BE8-DD00-4574-BFDC-FA8405D7F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39748-6B56-42B5-8970-8523D30B1D5A}"/>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1884974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2882-21E0-4A11-93A7-4A48A4E74E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535BDE-4C15-4213-AD6E-8A2BA9D7B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E6B5D-0544-40C9-874A-BE51CC6164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06BFD25-03DF-46A1-A51C-DA1272C58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491E3-FA1C-4227-8B24-29CBB1292AB4}"/>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565380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F6D0-6C19-40B4-B8A6-FA8A8F930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A7231E-B625-448A-86C4-834ABCFE9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2255F6-2BA0-4F33-A1E8-787FF1CF2B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27AAF-684A-485A-9CB9-4500274F7F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F4DAA0C-143B-419B-94B0-76EAD307D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5AFA62-82A2-451F-ADB7-C6BA2294712C}"/>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216952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97252-1173-4558-8A9E-26D47CFBA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4CBFC-7B81-4394-BFFB-961581C36A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58BC37-5623-4D05-AA55-3B8D871870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9978A-FA76-483F-84BB-9B2DB0CDCD4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515B22F-5B1A-4E8A-AC0F-7A485ED12A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44ED6-3733-4BB9-B507-FA4410C167A0}"/>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13835833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9FE6-1B12-4176-8200-238D9088A1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5DF5D-BBE9-43BC-A60C-F43D26059E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4C5F17-90E0-4CC6-B703-94E301D426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125CB2-A556-4F40-9486-4F47B9D01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F3A531-D1DC-4118-B634-5DBD94E90F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218D3F-A8BE-4E23-867A-31A9B8C6A5B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46DA587-C4B8-486C-8532-AAB3439E2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C23245-1B5C-4953-9858-8576215AF85C}"/>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3023122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E9A2-C226-467A-91C7-3A06353016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1821D5-964F-4587-A5DE-22E259AE1F8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8DC1A02-2B6A-441F-9229-5FA2F4AD46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BFC241-4EB9-4E6C-BC97-198603459363}"/>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4001397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39217-21C5-466A-8142-B6768B3150D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590C262-E253-488E-80A9-738482FBE8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DC8DDE-C4CA-4C72-854A-8778C95FA19B}"/>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38109425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678F-D144-4F6F-861B-F336171D99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B478BE-DD59-45DF-8B68-D31F11CAE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F7F6E-75F8-414B-8292-16CABA771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417C3-13CB-49E5-B44A-F2E48417551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2516E92-131B-41D2-BAAE-7B07529A6E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90958-FB9C-4CBE-91E0-68FF3B741FA0}"/>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1177052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FC5A3-2338-44E6-AC35-6FFA29BD9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2BC28D-1609-42C1-B8F6-5FE73232D0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03D50E-C9E5-4018-859B-1BD15C3D0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3DDE99-4E62-4C1F-B72C-2DCC774A3B4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E52A8C6-9BE8-4CA1-962C-1BB199508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CF2ED-4DBA-4D79-B5BD-B426062233F3}"/>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30449927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54D6-6670-4154-8D5B-35903D826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A17158-6B1D-4B30-AD9B-99E175C03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26F2C-8532-400C-88E0-35742040444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25F92A-7BAF-4E5C-87F3-6BB75920C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B01A1-E78B-4D59-A1C6-80EEA6256E59}"/>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36182423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FAD4A1-E29C-4D97-94C3-587734A1EA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4A1A50-E8AA-4131-9804-FB2AD2E687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8EC05-046A-4998-8416-2A0998835B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1253D6E-7B22-4FB1-9B4D-B9A56EFDC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35681-AE75-4F79-A616-8296B4CE21E3}"/>
              </a:ext>
            </a:extLst>
          </p:cNvPr>
          <p:cNvSpPr>
            <a:spLocks noGrp="1"/>
          </p:cNvSpPr>
          <p:nvPr>
            <p:ph type="sldNum" sz="quarter" idx="12"/>
          </p:nvPr>
        </p:nvSpPr>
        <p:spPr/>
        <p:txBody>
          <a:bodyPr/>
          <a:lstStyle/>
          <a:p>
            <a:fld id="{B3C03B44-04C0-441E-9E16-A7126C937694}" type="slidenum">
              <a:rPr lang="en-US" smtClean="0"/>
              <a:t>‹#›</a:t>
            </a:fld>
            <a:endParaRPr lang="en-US"/>
          </a:p>
        </p:txBody>
      </p:sp>
    </p:spTree>
    <p:extLst>
      <p:ext uri="{BB962C8B-B14F-4D97-AF65-F5344CB8AC3E}">
        <p14:creationId xmlns:p14="http://schemas.microsoft.com/office/powerpoint/2010/main" val="77147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rgbClr val="8B8F8E"/>
              </a:buClr>
              <a:buSzPct val="100000"/>
              <a:buFont typeface="Arial"/>
              <a:buChar char="•"/>
              <a:defRPr sz="2800" b="0" i="0" u="none" strike="noStrike" cap="none">
                <a:solidFill>
                  <a:srgbClr val="8B8F8E"/>
                </a:solidFill>
                <a:latin typeface="Roboto Light"/>
                <a:ea typeface="Roboto Light"/>
                <a:cs typeface="Roboto Light"/>
                <a:sym typeface="Roboto Light"/>
              </a:defRPr>
            </a:lvl1pPr>
            <a:lvl2pPr marL="685800" marR="0" lvl="1" indent="-76200" algn="l" rtl="0">
              <a:lnSpc>
                <a:spcPct val="90000"/>
              </a:lnSpc>
              <a:spcBef>
                <a:spcPts val="500"/>
              </a:spcBef>
              <a:buClr>
                <a:srgbClr val="84C87E"/>
              </a:buClr>
              <a:buSzPct val="100000"/>
              <a:buFont typeface="Arial"/>
              <a:buChar char="•"/>
              <a:defRPr sz="2400" b="0" i="0" u="none" strike="noStrike" cap="none">
                <a:solidFill>
                  <a:srgbClr val="84C87E"/>
                </a:solidFill>
                <a:latin typeface="Roboto Light"/>
                <a:ea typeface="Roboto Light"/>
                <a:cs typeface="Roboto Light"/>
                <a:sym typeface="Roboto Light"/>
              </a:defRPr>
            </a:lvl2pPr>
            <a:lvl3pPr marL="1143000" marR="0" lvl="2" indent="-101600" algn="l" rtl="0">
              <a:lnSpc>
                <a:spcPct val="90000"/>
              </a:lnSpc>
              <a:spcBef>
                <a:spcPts val="500"/>
              </a:spcBef>
              <a:buClr>
                <a:srgbClr val="7AB5C7"/>
              </a:buClr>
              <a:buSzPct val="100000"/>
              <a:buFont typeface="Arial"/>
              <a:buChar char="•"/>
              <a:defRPr sz="2000" b="0" i="0" u="none" strike="noStrike" cap="none">
                <a:solidFill>
                  <a:srgbClr val="7AB5C7"/>
                </a:solidFill>
                <a:latin typeface="Roboto Light"/>
                <a:ea typeface="Roboto Light"/>
                <a:cs typeface="Roboto Light"/>
                <a:sym typeface="Roboto Light"/>
              </a:defRPr>
            </a:lvl3pPr>
            <a:lvl4pPr marL="1600200" marR="0" lvl="3" indent="-114300" algn="l" rtl="0">
              <a:lnSpc>
                <a:spcPct val="90000"/>
              </a:lnSpc>
              <a:spcBef>
                <a:spcPts val="500"/>
              </a:spcBef>
              <a:buClr>
                <a:srgbClr val="8B8F8E"/>
              </a:buClr>
              <a:buSzPct val="100000"/>
              <a:buFont typeface="Arial"/>
              <a:buChar char="•"/>
              <a:defRPr sz="1800" b="0" i="0" u="none" strike="noStrike" cap="none">
                <a:solidFill>
                  <a:srgbClr val="8B8F8E"/>
                </a:solidFill>
                <a:latin typeface="Roboto Light"/>
                <a:ea typeface="Roboto Light"/>
                <a:cs typeface="Roboto Light"/>
                <a:sym typeface="Roboto Light"/>
              </a:defRPr>
            </a:lvl4pPr>
            <a:lvl5pPr marL="2057400" marR="0" lvl="4" indent="-114300" algn="l" rtl="0">
              <a:lnSpc>
                <a:spcPct val="90000"/>
              </a:lnSpc>
              <a:spcBef>
                <a:spcPts val="500"/>
              </a:spcBef>
              <a:buClr>
                <a:srgbClr val="84C87E"/>
              </a:buClr>
              <a:buSzPct val="100000"/>
              <a:buFont typeface="Arial"/>
              <a:buChar char="•"/>
              <a:defRPr sz="1800" b="0" i="0" u="none" strike="noStrike" cap="none">
                <a:solidFill>
                  <a:srgbClr val="84C87E"/>
                </a:solidFill>
                <a:latin typeface="Roboto Light"/>
                <a:ea typeface="Roboto Light"/>
                <a:cs typeface="Roboto Light"/>
                <a:sym typeface="Roboto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31967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9787" y="457200"/>
            <a:ext cx="10515599"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8B8F8E"/>
              </a:buClr>
              <a:buFont typeface="Roboto Medium"/>
              <a:buNone/>
              <a:defRPr sz="32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2382110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sz="1400" kern="0">
              <a:solidFill>
                <a:srgbClr val="000000"/>
              </a:solidFill>
              <a:cs typeface="Arial"/>
              <a:sym typeface="Aria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sz="1400" kern="0">
              <a:solidFill>
                <a:srgbClr val="000000"/>
              </a:solidFill>
              <a:cs typeface="Arial"/>
              <a:sym typeface="Aria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E0931B3-117E-4DB7-B6EC-1A546D922F6C}" type="slidenum">
              <a:rPr lang="en-US" sz="1400" kern="0">
                <a:solidFill>
                  <a:srgbClr val="000000"/>
                </a:solidFill>
                <a:cs typeface="Arial"/>
                <a:sym typeface="Arial"/>
              </a:rPr>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161120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0572-8377-4C9D-B8BF-41E1D08C01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6BEA5A-6667-454E-A53D-629AE6816A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AFBF80-B69A-4EAD-824D-0DD1C0F0A0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8140FB-B98E-43A5-9084-7E9B1F16D3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3CCE6B-9348-47D5-830D-713C99DD1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925CA5-6AA2-48FF-A138-3A41E8A4A87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35A7CB9-176A-49E3-B954-501FAD6C82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C38E35-E03B-4FA0-A4FC-FEF04D2BC53A}"/>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25978413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rgbClr val="8B8F8E"/>
              </a:buClr>
              <a:buFont typeface="Roboto Medium"/>
              <a:buNone/>
              <a:defRPr sz="32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B8F8E"/>
              </a:buClr>
              <a:buFont typeface="Arial"/>
              <a:buNone/>
              <a:defRPr sz="3200" b="0" i="0" u="none" strike="noStrike" cap="none">
                <a:solidFill>
                  <a:srgbClr val="8B8F8E"/>
                </a:solidFill>
                <a:latin typeface="Roboto Light"/>
                <a:ea typeface="Roboto Light"/>
                <a:cs typeface="Roboto Light"/>
                <a:sym typeface="Roboto Light"/>
              </a:defRPr>
            </a:lvl1pPr>
            <a:lvl2pPr marL="457200" marR="0" lvl="1" indent="0" algn="l" rtl="0">
              <a:lnSpc>
                <a:spcPct val="90000"/>
              </a:lnSpc>
              <a:spcBef>
                <a:spcPts val="500"/>
              </a:spcBef>
              <a:buClr>
                <a:srgbClr val="84C87E"/>
              </a:buClr>
              <a:buFont typeface="Arial"/>
              <a:buNone/>
              <a:defRPr sz="2800" b="0" i="0" u="none" strike="noStrike" cap="none">
                <a:solidFill>
                  <a:srgbClr val="84C87E"/>
                </a:solidFill>
                <a:latin typeface="Roboto Light"/>
                <a:ea typeface="Roboto Light"/>
                <a:cs typeface="Roboto Light"/>
                <a:sym typeface="Roboto Light"/>
              </a:defRPr>
            </a:lvl2pPr>
            <a:lvl3pPr marL="914400" marR="0" lvl="2" indent="0" algn="l" rtl="0">
              <a:lnSpc>
                <a:spcPct val="90000"/>
              </a:lnSpc>
              <a:spcBef>
                <a:spcPts val="500"/>
              </a:spcBef>
              <a:buClr>
                <a:srgbClr val="7AB5C7"/>
              </a:buClr>
              <a:buFont typeface="Arial"/>
              <a:buNone/>
              <a:defRPr sz="2400" b="0" i="0" u="none" strike="noStrike" cap="none">
                <a:solidFill>
                  <a:srgbClr val="7AB5C7"/>
                </a:solidFill>
                <a:latin typeface="Roboto Light"/>
                <a:ea typeface="Roboto Light"/>
                <a:cs typeface="Roboto Light"/>
                <a:sym typeface="Roboto Light"/>
              </a:defRPr>
            </a:lvl3pPr>
            <a:lvl4pPr marL="1371600" marR="0" lvl="3" indent="0" algn="l" rtl="0">
              <a:lnSpc>
                <a:spcPct val="90000"/>
              </a:lnSpc>
              <a:spcBef>
                <a:spcPts val="500"/>
              </a:spcBef>
              <a:buClr>
                <a:srgbClr val="8B8F8E"/>
              </a:buClr>
              <a:buFont typeface="Arial"/>
              <a:buNone/>
              <a:defRPr sz="2000" b="0" i="0" u="none" strike="noStrike" cap="none">
                <a:solidFill>
                  <a:srgbClr val="8B8F8E"/>
                </a:solidFill>
                <a:latin typeface="Roboto Light"/>
                <a:ea typeface="Roboto Light"/>
                <a:cs typeface="Roboto Light"/>
                <a:sym typeface="Roboto Light"/>
              </a:defRPr>
            </a:lvl4pPr>
            <a:lvl5pPr marL="1828800" marR="0" lvl="4" indent="0" algn="l" rtl="0">
              <a:lnSpc>
                <a:spcPct val="90000"/>
              </a:lnSpc>
              <a:spcBef>
                <a:spcPts val="500"/>
              </a:spcBef>
              <a:buClr>
                <a:srgbClr val="84C87E"/>
              </a:buClr>
              <a:buFont typeface="Arial"/>
              <a:buNone/>
              <a:defRPr sz="2000" b="0" i="0" u="none" strike="noStrike" cap="none">
                <a:solidFill>
                  <a:srgbClr val="84C87E"/>
                </a:solidFill>
                <a:latin typeface="Roboto Light"/>
                <a:ea typeface="Roboto Light"/>
                <a:cs typeface="Roboto Light"/>
                <a:sym typeface="Roboto Light"/>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B8F8E"/>
              </a:buClr>
              <a:buFont typeface="Arial"/>
              <a:buNone/>
              <a:defRPr sz="1600" b="0" i="0" u="none" strike="noStrike" cap="none">
                <a:solidFill>
                  <a:srgbClr val="8B8F8E"/>
                </a:solidFill>
                <a:latin typeface="Roboto Light"/>
                <a:ea typeface="Roboto Light"/>
                <a:cs typeface="Roboto Light"/>
                <a:sym typeface="Roboto Light"/>
              </a:defRPr>
            </a:lvl1pPr>
            <a:lvl2pPr marL="457200" marR="0" lvl="1" indent="0" algn="l" rtl="0">
              <a:lnSpc>
                <a:spcPct val="90000"/>
              </a:lnSpc>
              <a:spcBef>
                <a:spcPts val="500"/>
              </a:spcBef>
              <a:buClr>
                <a:srgbClr val="84C87E"/>
              </a:buClr>
              <a:buFont typeface="Arial"/>
              <a:buNone/>
              <a:defRPr sz="1400" b="0" i="0" u="none" strike="noStrike" cap="none">
                <a:solidFill>
                  <a:srgbClr val="84C87E"/>
                </a:solidFill>
                <a:latin typeface="Roboto Light"/>
                <a:ea typeface="Roboto Light"/>
                <a:cs typeface="Roboto Light"/>
                <a:sym typeface="Roboto Light"/>
              </a:defRPr>
            </a:lvl2pPr>
            <a:lvl3pPr marL="914400" marR="0" lvl="2" indent="0" algn="l" rtl="0">
              <a:lnSpc>
                <a:spcPct val="90000"/>
              </a:lnSpc>
              <a:spcBef>
                <a:spcPts val="500"/>
              </a:spcBef>
              <a:buClr>
                <a:srgbClr val="7AB5C7"/>
              </a:buClr>
              <a:buFont typeface="Arial"/>
              <a:buNone/>
              <a:defRPr sz="1200" b="0" i="0" u="none" strike="noStrike" cap="none">
                <a:solidFill>
                  <a:srgbClr val="7AB5C7"/>
                </a:solidFill>
                <a:latin typeface="Roboto Light"/>
                <a:ea typeface="Roboto Light"/>
                <a:cs typeface="Roboto Light"/>
                <a:sym typeface="Roboto Light"/>
              </a:defRPr>
            </a:lvl3pPr>
            <a:lvl4pPr marL="1371600" marR="0" lvl="3" indent="0" algn="l" rtl="0">
              <a:lnSpc>
                <a:spcPct val="90000"/>
              </a:lnSpc>
              <a:spcBef>
                <a:spcPts val="500"/>
              </a:spcBef>
              <a:buClr>
                <a:srgbClr val="8B8F8E"/>
              </a:buClr>
              <a:buFont typeface="Arial"/>
              <a:buNone/>
              <a:defRPr sz="1000" b="0" i="0" u="none" strike="noStrike" cap="none">
                <a:solidFill>
                  <a:srgbClr val="8B8F8E"/>
                </a:solidFill>
                <a:latin typeface="Roboto Light"/>
                <a:ea typeface="Roboto Light"/>
                <a:cs typeface="Roboto Light"/>
                <a:sym typeface="Roboto Light"/>
              </a:defRPr>
            </a:lvl4pPr>
            <a:lvl5pPr marL="1828800" marR="0" lvl="4" indent="0" algn="l" rtl="0">
              <a:lnSpc>
                <a:spcPct val="90000"/>
              </a:lnSpc>
              <a:spcBef>
                <a:spcPts val="500"/>
              </a:spcBef>
              <a:buClr>
                <a:srgbClr val="84C87E"/>
              </a:buClr>
              <a:buFont typeface="Arial"/>
              <a:buNone/>
              <a:defRPr sz="1000" b="0" i="0" u="none" strike="noStrike" cap="none">
                <a:solidFill>
                  <a:srgbClr val="84C87E"/>
                </a:solidFill>
                <a:latin typeface="Roboto Light"/>
                <a:ea typeface="Roboto Light"/>
                <a:cs typeface="Roboto Light"/>
                <a:sym typeface="Roboto Light"/>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20313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A5CD7-14D8-45BB-8D62-109EFF9C9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679B55-A309-4376-B59F-AF9DEF789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16A16D-0AD2-4C17-8212-0B589028FF5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6B6596-E064-4523-8BA4-A9511F066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F8CBE-FF6E-4F2C-907A-968E3FEFDA4B}"/>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25166491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28A4-B21A-45D6-831D-5EFECF1037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1885F-3565-4E70-813E-704AE917F6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EF9C0-A41B-4CA2-B3FB-34505D86AA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D08D958-2729-4039-BECC-7E777183C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291ED-DD77-40C9-B4A5-C1B14908734E}"/>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26086806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493D-B1ED-4F0E-B6F3-B4C6E3FD13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08D039-D15F-4BAD-9C59-80070C3321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938A84-6543-43E4-9F04-F43CFFC6D1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6083FFE-69DC-48D4-A534-626DC61E0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4E39-2AC9-48F1-BFAE-6FFADBF719FB}"/>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7215986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D826-C7ED-44DB-B34E-D38B2EF470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608F2-6950-49B1-ACF6-CBC3CB0403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A2674A-AD19-4C96-95B0-3C81432DA1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F32F82-0579-44FD-8B40-2C6C69E6AC6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7259FA8-C67E-4700-AB87-69B21CF646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F43DA7-4607-465B-9D46-1ADB35EAFD5C}"/>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21812616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42B2-9228-4705-8D31-592318C45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D3947-1F19-4BDD-A91D-4C60D2CC4F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8281C0-4445-479A-9F9C-719CA10E08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AE1A84-234B-4AE4-8270-EB3230465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DB9E39-98C8-4820-B719-F2B6328BBA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2FB69-AB0A-484D-9E3F-A65E12A15F5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CD0593-0FC1-4E63-B941-C126683807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C5866-C4E9-40AA-89CA-B1ECA4C6C638}"/>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3356057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D5267-9047-4014-9D18-1E1D46A8E1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553262-177E-459F-B77D-48BE363F747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F3B8F5A-65B6-4539-8F39-9662E53FB6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DEA661-83F4-4F4E-821D-54E91C94D162}"/>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40202835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95CF6C-87E1-42CE-8242-75ACAFBFE2C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C063FF0-E3A7-44AE-9BAC-60499BDB67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15A8FE-13D7-4174-BC65-2DD2ABCB26EB}"/>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42573725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587F-F53F-4CEF-B2C8-1558A8EE3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8ED22C-78C8-4150-99D8-7720981F4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40E09C-8E47-4AEE-A9A9-93D0255B4A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A0B0FE-ADF9-48ED-88B7-ED69AD6B32D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0455A1E-59F0-42EE-BBF1-122FEB16E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21EC4C-2989-4EC9-8DC3-4BA0504BD7EB}"/>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1264392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5F5C-3483-4207-8E14-9F39149E9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C5593-47C5-4545-8C5C-D4FECD6B53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E5F0B0-98B5-4E4B-873E-94D894180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44B2C-73AF-4B03-B032-8D9B25AAE5B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5949C2E-EE2A-4AE1-AFE8-806FF7BAD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D30BD-7009-4898-9794-3B01A6C5FCAF}"/>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395876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8C22A-AF15-4E9E-9F6B-6281FFAAD1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920739-278F-434C-9B3B-E2AC17CEF33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58009A7-D63C-4C82-9DFC-5AC391914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8F169C-0A96-416C-9C67-8C4EFDB8737D}"/>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02395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AEC5-4C3B-4108-8477-1AAAE0C08F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F4BB83-F611-4DD7-AA69-0F965ACDAC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75101-E15E-46AD-BA0D-35AD3992CCA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0778E01-5B77-46F5-B3EB-856743153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9A6F-1C8F-4EAF-970E-D0CCA4BC6FA8}"/>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41882240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EC0838-59B9-4282-987C-6FD28D73C2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1F616-7828-418C-B765-D5AD2017F8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5D804-CA94-443B-9A1B-F4BA2E4571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D9DF0D9-D78F-4CAA-8954-4E9AB84104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8BE20-ED28-4077-ACF9-37B592F84344}"/>
              </a:ext>
            </a:extLst>
          </p:cNvPr>
          <p:cNvSpPr>
            <a:spLocks noGrp="1"/>
          </p:cNvSpPr>
          <p:nvPr>
            <p:ph type="sldNum" sz="quarter" idx="12"/>
          </p:nvPr>
        </p:nvSpPr>
        <p:spPr/>
        <p:txBody>
          <a:bodyPr/>
          <a:lstStyle/>
          <a:p>
            <a:fld id="{9C515522-DF68-4163-98A7-8D050447D3BB}" type="slidenum">
              <a:rPr lang="en-US" smtClean="0"/>
              <a:t>‹#›</a:t>
            </a:fld>
            <a:endParaRPr lang="en-US"/>
          </a:p>
        </p:txBody>
      </p:sp>
    </p:spTree>
    <p:extLst>
      <p:ext uri="{BB962C8B-B14F-4D97-AF65-F5344CB8AC3E}">
        <p14:creationId xmlns:p14="http://schemas.microsoft.com/office/powerpoint/2010/main" val="542146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E5111-E5DE-49CC-9323-CCEFB7E2F67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8BE4D60-6610-472C-848E-A1DBA630E1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FF2426-FBF0-47FA-8DC4-2730B97D866A}"/>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304047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800E2-4CB5-45C7-8532-A613D45EF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244124-54BF-4885-895E-70A85D550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C83B0B-792E-4B45-A9DA-FDD2539C5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4716B-95F6-450D-9186-4FA0D82944E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13F0915-8A12-4BF6-9E70-BB92F53277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EA265-1E59-4FA3-B9EA-11D9ACCA8C25}"/>
              </a:ext>
            </a:extLst>
          </p:cNvPr>
          <p:cNvSpPr>
            <a:spLocks noGrp="1"/>
          </p:cNvSpPr>
          <p:nvPr>
            <p:ph type="sldNum" sz="quarter" idx="12"/>
          </p:nvPr>
        </p:nvSpPr>
        <p:spPr/>
        <p:txBody>
          <a:bodyPr/>
          <a:lstStyle/>
          <a:p>
            <a:fld id="{F9F4BCB3-74D2-4385-A9A2-B3D9FBF30090}" type="slidenum">
              <a:rPr lang="en-US" smtClean="0"/>
              <a:t>‹#›</a:t>
            </a:fld>
            <a:endParaRPr lang="en-US"/>
          </a:p>
        </p:txBody>
      </p:sp>
    </p:spTree>
    <p:extLst>
      <p:ext uri="{BB962C8B-B14F-4D97-AF65-F5344CB8AC3E}">
        <p14:creationId xmlns:p14="http://schemas.microsoft.com/office/powerpoint/2010/main" val="2245088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1.jpg"/><Relationship Id="rId5" Type="http://schemas.openxmlformats.org/officeDocument/2006/relationships/theme" Target="../theme/theme7.xml"/><Relationship Id="rId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8.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rgbClr val="8B8F8E"/>
              </a:buClr>
              <a:buSzPct val="100000"/>
              <a:buFont typeface="Arial"/>
              <a:buChar char="•"/>
              <a:defRPr sz="2800" b="0" i="0" u="none" strike="noStrike" cap="none">
                <a:solidFill>
                  <a:srgbClr val="8B8F8E"/>
                </a:solidFill>
                <a:latin typeface="Roboto Light"/>
                <a:ea typeface="Roboto Light"/>
                <a:cs typeface="Roboto Light"/>
                <a:sym typeface="Roboto Light"/>
              </a:defRPr>
            </a:lvl1pPr>
            <a:lvl2pPr marL="685800" marR="0" lvl="1" indent="-76200" algn="l" rtl="0">
              <a:lnSpc>
                <a:spcPct val="90000"/>
              </a:lnSpc>
              <a:spcBef>
                <a:spcPts val="500"/>
              </a:spcBef>
              <a:buClr>
                <a:srgbClr val="84C87E"/>
              </a:buClr>
              <a:buSzPct val="100000"/>
              <a:buFont typeface="Arial"/>
              <a:buChar char="•"/>
              <a:defRPr sz="2400" b="0" i="0" u="none" strike="noStrike" cap="none">
                <a:solidFill>
                  <a:srgbClr val="84C87E"/>
                </a:solidFill>
                <a:latin typeface="Roboto Light"/>
                <a:ea typeface="Roboto Light"/>
                <a:cs typeface="Roboto Light"/>
                <a:sym typeface="Roboto Light"/>
              </a:defRPr>
            </a:lvl2pPr>
            <a:lvl3pPr marL="1143000" marR="0" lvl="2" indent="-101600" algn="l" rtl="0">
              <a:lnSpc>
                <a:spcPct val="90000"/>
              </a:lnSpc>
              <a:spcBef>
                <a:spcPts val="500"/>
              </a:spcBef>
              <a:buClr>
                <a:srgbClr val="7AB5C7"/>
              </a:buClr>
              <a:buSzPct val="100000"/>
              <a:buFont typeface="Arial"/>
              <a:buChar char="•"/>
              <a:defRPr sz="2000" b="0" i="0" u="none" strike="noStrike" cap="none">
                <a:solidFill>
                  <a:srgbClr val="7AB5C7"/>
                </a:solidFill>
                <a:latin typeface="Roboto Light"/>
                <a:ea typeface="Roboto Light"/>
                <a:cs typeface="Roboto Light"/>
                <a:sym typeface="Roboto Light"/>
              </a:defRPr>
            </a:lvl3pPr>
            <a:lvl4pPr marL="1600200" marR="0" lvl="3" indent="-114300" algn="l" rtl="0">
              <a:lnSpc>
                <a:spcPct val="90000"/>
              </a:lnSpc>
              <a:spcBef>
                <a:spcPts val="500"/>
              </a:spcBef>
              <a:buClr>
                <a:srgbClr val="8B8F8E"/>
              </a:buClr>
              <a:buSzPct val="100000"/>
              <a:buFont typeface="Arial"/>
              <a:buChar char="•"/>
              <a:defRPr sz="1800" b="0" i="0" u="none" strike="noStrike" cap="none">
                <a:solidFill>
                  <a:srgbClr val="8B8F8E"/>
                </a:solidFill>
                <a:latin typeface="Roboto Light"/>
                <a:ea typeface="Roboto Light"/>
                <a:cs typeface="Roboto Light"/>
                <a:sym typeface="Roboto Light"/>
              </a:defRPr>
            </a:lvl4pPr>
            <a:lvl5pPr marL="2057400" marR="0" lvl="4" indent="-114300" algn="l" rtl="0">
              <a:lnSpc>
                <a:spcPct val="90000"/>
              </a:lnSpc>
              <a:spcBef>
                <a:spcPts val="500"/>
              </a:spcBef>
              <a:buClr>
                <a:srgbClr val="84C87E"/>
              </a:buClr>
              <a:buSzPct val="100000"/>
              <a:buFont typeface="Arial"/>
              <a:buChar char="•"/>
              <a:defRPr sz="1800" b="0" i="0" u="none" strike="noStrike" cap="none">
                <a:solidFill>
                  <a:srgbClr val="84C87E"/>
                </a:solidFill>
                <a:latin typeface="Roboto Light"/>
                <a:ea typeface="Roboto Light"/>
                <a:cs typeface="Roboto Light"/>
                <a:sym typeface="Roboto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416458" y="6491335"/>
            <a:ext cx="184730" cy="369332"/>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3" name="Shape 13"/>
          <p:cNvPicPr preferRelativeResize="0"/>
          <p:nvPr/>
        </p:nvPicPr>
        <p:blipFill rotWithShape="1">
          <a:blip r:embed="rId3">
            <a:alphaModFix/>
          </a:blip>
          <a:srcRect/>
          <a:stretch/>
        </p:blipFill>
        <p:spPr>
          <a:xfrm>
            <a:off x="10623284" y="6260828"/>
            <a:ext cx="1461031" cy="542111"/>
          </a:xfrm>
          <a:prstGeom prst="rect">
            <a:avLst/>
          </a:prstGeom>
          <a:noFill/>
          <a:ln>
            <a:noFill/>
          </a:ln>
        </p:spPr>
      </p:pic>
      <p:sp>
        <p:nvSpPr>
          <p:cNvPr id="14" name="Shape 14"/>
          <p:cNvSpPr/>
          <p:nvPr/>
        </p:nvSpPr>
        <p:spPr>
          <a:xfrm rot="10800000" flipH="1">
            <a:off x="0" y="72579"/>
            <a:ext cx="9946485" cy="67305"/>
          </a:xfrm>
          <a:prstGeom prst="rect">
            <a:avLst/>
          </a:prstGeom>
          <a:solidFill>
            <a:srgbClr val="84C87E"/>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15" name="Shape 15"/>
          <p:cNvCxnSpPr/>
          <p:nvPr/>
        </p:nvCxnSpPr>
        <p:spPr>
          <a:xfrm>
            <a:off x="0" y="185447"/>
            <a:ext cx="10217421" cy="14171"/>
          </a:xfrm>
          <a:prstGeom prst="straightConnector1">
            <a:avLst/>
          </a:prstGeom>
          <a:noFill/>
          <a:ln w="19050" cap="flat" cmpd="sng">
            <a:solidFill>
              <a:schemeClr val="accent3"/>
            </a:solidFill>
            <a:prstDash val="solid"/>
            <a:miter lim="800000"/>
            <a:headEnd type="none" w="med" len="med"/>
            <a:tailEnd type="none" w="med" len="med"/>
          </a:ln>
        </p:spPr>
      </p:cxnSp>
    </p:spTree>
    <p:extLst>
      <p:ext uri="{BB962C8B-B14F-4D97-AF65-F5344CB8AC3E}">
        <p14:creationId xmlns:p14="http://schemas.microsoft.com/office/powerpoint/2010/main" val="2702919544"/>
      </p:ext>
    </p:extLst>
  </p:cSld>
  <p:clrMap bg1="lt1" tx1="dk1" bg2="dk2" tx2="lt2" accent1="accent1" accent2="accent2" accent3="accent3" accent4="accent4" accent5="accent5" accent6="accent6" hlink="hlink" folHlink="folHlink"/>
  <p:sldLayoutIdLst>
    <p:sldLayoutId id="214748372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5C46C-9527-4A66-AD60-72B081883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C42838-6935-4707-BB3D-903F67826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81762-C682-4DB2-9478-51809A2C62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A951A66-FD49-438C-B707-69B4816C0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3E92FC-AFEA-4D9B-B6DF-60BE055E3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4BCB3-74D2-4385-A9A2-B3D9FBF30090}" type="slidenum">
              <a:rPr lang="en-US" smtClean="0"/>
              <a:t>‹#›</a:t>
            </a:fld>
            <a:endParaRPr lang="en-US"/>
          </a:p>
        </p:txBody>
      </p:sp>
    </p:spTree>
    <p:extLst>
      <p:ext uri="{BB962C8B-B14F-4D97-AF65-F5344CB8AC3E}">
        <p14:creationId xmlns:p14="http://schemas.microsoft.com/office/powerpoint/2010/main" val="331727114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B4A8C4-4D9B-4012-A761-3B5E49AA94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D6788D-4AC7-4D53-A628-4820A0E3F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07E49-E200-400D-A721-B7796AB5B5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A957222-9B70-4198-863A-E0788DD089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3C5D0F-8E42-407A-919D-00E12B28F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7FAE-56E4-4B32-BF7E-8E81C12BEB27}" type="slidenum">
              <a:rPr lang="en-US" smtClean="0"/>
              <a:t>‹#›</a:t>
            </a:fld>
            <a:endParaRPr lang="en-US"/>
          </a:p>
        </p:txBody>
      </p:sp>
    </p:spTree>
    <p:extLst>
      <p:ext uri="{BB962C8B-B14F-4D97-AF65-F5344CB8AC3E}">
        <p14:creationId xmlns:p14="http://schemas.microsoft.com/office/powerpoint/2010/main" val="407393201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659947-6590-49B7-B14D-EC56FFF39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C87B22-3857-4521-8FAE-DF66C36E4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0198D-E5BA-4E94-A4B2-CB5FB07BE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1422352-E9AB-48C8-8DF6-07A7E5C6CF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8FE2B0-8AFB-463A-8A92-F67FB20D96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406D6-B381-4D46-8C5E-ECE84D57546C}" type="slidenum">
              <a:rPr lang="en-US" smtClean="0"/>
              <a:t>‹#›</a:t>
            </a:fld>
            <a:endParaRPr lang="en-US"/>
          </a:p>
        </p:txBody>
      </p:sp>
    </p:spTree>
    <p:extLst>
      <p:ext uri="{BB962C8B-B14F-4D97-AF65-F5344CB8AC3E}">
        <p14:creationId xmlns:p14="http://schemas.microsoft.com/office/powerpoint/2010/main" val="124968815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154565-D760-4BEE-BF79-7DF38C9925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FB45AC-F89E-416B-883E-4A8FF35AC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41B32-24DB-425F-B68D-58DDAA19BC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E47EE99-CB9F-4349-8AF7-204F0BF75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D5F7B3-6A1B-4346-A05B-BD501C870D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62FCA-322A-45DA-BB29-8B1E378C557F}" type="slidenum">
              <a:rPr lang="en-US" smtClean="0"/>
              <a:t>‹#›</a:t>
            </a:fld>
            <a:endParaRPr lang="en-US"/>
          </a:p>
        </p:txBody>
      </p:sp>
    </p:spTree>
    <p:extLst>
      <p:ext uri="{BB962C8B-B14F-4D97-AF65-F5344CB8AC3E}">
        <p14:creationId xmlns:p14="http://schemas.microsoft.com/office/powerpoint/2010/main" val="5254490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DBA2AA-CB27-4B8C-B267-D103F662BA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4603AF-A90B-4C10-9E4B-808A5398A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F15B0-E535-4686-B821-35D09AEA7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E4AACB6-E635-4973-9615-1AA3F62D1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719BD5-3737-4046-AD11-60A1D0799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03B44-04C0-441E-9E16-A7126C937694}" type="slidenum">
              <a:rPr lang="en-US" smtClean="0"/>
              <a:t>‹#›</a:t>
            </a:fld>
            <a:endParaRPr lang="en-US"/>
          </a:p>
        </p:txBody>
      </p:sp>
    </p:spTree>
    <p:extLst>
      <p:ext uri="{BB962C8B-B14F-4D97-AF65-F5344CB8AC3E}">
        <p14:creationId xmlns:p14="http://schemas.microsoft.com/office/powerpoint/2010/main" val="2924159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8B8F8E"/>
              </a:buClr>
              <a:buFont typeface="Roboto Medium"/>
              <a:buNone/>
              <a:defRPr sz="44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rgbClr val="8B8F8E"/>
              </a:buClr>
              <a:buSzPct val="100000"/>
              <a:buFont typeface="Arial"/>
              <a:buChar char="•"/>
              <a:defRPr sz="2800" b="0" i="0" u="none" strike="noStrike" cap="none">
                <a:solidFill>
                  <a:srgbClr val="8B8F8E"/>
                </a:solidFill>
                <a:latin typeface="Roboto Light"/>
                <a:ea typeface="Roboto Light"/>
                <a:cs typeface="Roboto Light"/>
                <a:sym typeface="Roboto Light"/>
              </a:defRPr>
            </a:lvl1pPr>
            <a:lvl2pPr marL="685800" marR="0" lvl="1" indent="-76200" algn="l" rtl="0">
              <a:lnSpc>
                <a:spcPct val="90000"/>
              </a:lnSpc>
              <a:spcBef>
                <a:spcPts val="500"/>
              </a:spcBef>
              <a:buClr>
                <a:srgbClr val="84C87E"/>
              </a:buClr>
              <a:buSzPct val="100000"/>
              <a:buFont typeface="Arial"/>
              <a:buChar char="•"/>
              <a:defRPr sz="2400" b="0" i="0" u="none" strike="noStrike" cap="none">
                <a:solidFill>
                  <a:srgbClr val="84C87E"/>
                </a:solidFill>
                <a:latin typeface="Roboto Light"/>
                <a:ea typeface="Roboto Light"/>
                <a:cs typeface="Roboto Light"/>
                <a:sym typeface="Roboto Light"/>
              </a:defRPr>
            </a:lvl2pPr>
            <a:lvl3pPr marL="1143000" marR="0" lvl="2" indent="-101600" algn="l" rtl="0">
              <a:lnSpc>
                <a:spcPct val="90000"/>
              </a:lnSpc>
              <a:spcBef>
                <a:spcPts val="500"/>
              </a:spcBef>
              <a:buClr>
                <a:srgbClr val="7AB5C7"/>
              </a:buClr>
              <a:buSzPct val="100000"/>
              <a:buFont typeface="Arial"/>
              <a:buChar char="•"/>
              <a:defRPr sz="2000" b="0" i="0" u="none" strike="noStrike" cap="none">
                <a:solidFill>
                  <a:srgbClr val="7AB5C7"/>
                </a:solidFill>
                <a:latin typeface="Roboto Light"/>
                <a:ea typeface="Roboto Light"/>
                <a:cs typeface="Roboto Light"/>
                <a:sym typeface="Roboto Light"/>
              </a:defRPr>
            </a:lvl3pPr>
            <a:lvl4pPr marL="1600200" marR="0" lvl="3" indent="-114300" algn="l" rtl="0">
              <a:lnSpc>
                <a:spcPct val="90000"/>
              </a:lnSpc>
              <a:spcBef>
                <a:spcPts val="500"/>
              </a:spcBef>
              <a:buClr>
                <a:srgbClr val="8B8F8E"/>
              </a:buClr>
              <a:buSzPct val="100000"/>
              <a:buFont typeface="Arial"/>
              <a:buChar char="•"/>
              <a:defRPr sz="1800" b="0" i="0" u="none" strike="noStrike" cap="none">
                <a:solidFill>
                  <a:srgbClr val="8B8F8E"/>
                </a:solidFill>
                <a:latin typeface="Roboto Light"/>
                <a:ea typeface="Roboto Light"/>
                <a:cs typeface="Roboto Light"/>
                <a:sym typeface="Roboto Light"/>
              </a:defRPr>
            </a:lvl4pPr>
            <a:lvl5pPr marL="2057400" marR="0" lvl="4" indent="-114300" algn="l" rtl="0">
              <a:lnSpc>
                <a:spcPct val="90000"/>
              </a:lnSpc>
              <a:spcBef>
                <a:spcPts val="500"/>
              </a:spcBef>
              <a:buClr>
                <a:srgbClr val="84C87E"/>
              </a:buClr>
              <a:buSzPct val="100000"/>
              <a:buFont typeface="Arial"/>
              <a:buChar char="•"/>
              <a:defRPr sz="1800" b="0" i="0" u="none" strike="noStrike" cap="none">
                <a:solidFill>
                  <a:srgbClr val="84C87E"/>
                </a:solidFill>
                <a:latin typeface="Roboto Light"/>
                <a:ea typeface="Roboto Light"/>
                <a:cs typeface="Roboto Light"/>
                <a:sym typeface="Roboto Light"/>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416458" y="6491335"/>
            <a:ext cx="184730" cy="369332"/>
          </a:xfrm>
          <a:prstGeom prst="rect">
            <a:avLst/>
          </a:prstGeom>
          <a:noFill/>
          <a:ln>
            <a:noFill/>
          </a:ln>
        </p:spPr>
        <p:txBody>
          <a:bodyPr lIns="91425" tIns="45700" rIns="91425" bIns="45700" anchor="t" anchorCtr="0">
            <a:noAutofit/>
          </a:bodyPr>
          <a:lstStyle/>
          <a:p>
            <a:endParaRPr kern="0">
              <a:solidFill>
                <a:srgbClr val="000000"/>
              </a:solidFill>
              <a:latin typeface="Calibri"/>
              <a:ea typeface="Calibri"/>
              <a:cs typeface="Calibri"/>
              <a:sym typeface="Calibri"/>
            </a:endParaRPr>
          </a:p>
        </p:txBody>
      </p:sp>
      <p:pic>
        <p:nvPicPr>
          <p:cNvPr id="13" name="Shape 13"/>
          <p:cNvPicPr preferRelativeResize="0"/>
          <p:nvPr/>
        </p:nvPicPr>
        <p:blipFill rotWithShape="1">
          <a:blip r:embed="rId6">
            <a:alphaModFix/>
          </a:blip>
          <a:srcRect/>
          <a:stretch/>
        </p:blipFill>
        <p:spPr>
          <a:xfrm>
            <a:off x="10623284" y="6260828"/>
            <a:ext cx="1461031" cy="542111"/>
          </a:xfrm>
          <a:prstGeom prst="rect">
            <a:avLst/>
          </a:prstGeom>
          <a:noFill/>
          <a:ln>
            <a:noFill/>
          </a:ln>
        </p:spPr>
      </p:pic>
      <p:sp>
        <p:nvSpPr>
          <p:cNvPr id="14" name="Shape 14"/>
          <p:cNvSpPr/>
          <p:nvPr/>
        </p:nvSpPr>
        <p:spPr>
          <a:xfrm rot="10800000" flipH="1">
            <a:off x="0" y="72579"/>
            <a:ext cx="9946485" cy="67305"/>
          </a:xfrm>
          <a:prstGeom prst="rect">
            <a:avLst/>
          </a:prstGeom>
          <a:solidFill>
            <a:srgbClr val="84C87E"/>
          </a:solidFill>
          <a:ln>
            <a:noFill/>
          </a:ln>
        </p:spPr>
        <p:txBody>
          <a:bodyPr lIns="91425" tIns="45700" rIns="91425" bIns="45700" anchor="ctr" anchorCtr="0">
            <a:noAutofit/>
          </a:bodyPr>
          <a:lstStyle/>
          <a:p>
            <a:pPr algn="ctr"/>
            <a:endParaRPr kern="0">
              <a:solidFill>
                <a:srgbClr val="FFFFFF"/>
              </a:solidFill>
              <a:latin typeface="Calibri"/>
              <a:ea typeface="Calibri"/>
              <a:cs typeface="Calibri"/>
              <a:sym typeface="Calibri"/>
            </a:endParaRPr>
          </a:p>
        </p:txBody>
      </p:sp>
      <p:cxnSp>
        <p:nvCxnSpPr>
          <p:cNvPr id="15" name="Shape 15"/>
          <p:cNvCxnSpPr/>
          <p:nvPr/>
        </p:nvCxnSpPr>
        <p:spPr>
          <a:xfrm>
            <a:off x="0" y="185447"/>
            <a:ext cx="10217421" cy="14171"/>
          </a:xfrm>
          <a:prstGeom prst="straightConnector1">
            <a:avLst/>
          </a:prstGeom>
          <a:noFill/>
          <a:ln w="19050" cap="flat" cmpd="sng">
            <a:solidFill>
              <a:schemeClr val="accent3"/>
            </a:solidFill>
            <a:prstDash val="solid"/>
            <a:miter lim="800000"/>
            <a:headEnd type="none" w="med" len="med"/>
            <a:tailEnd type="none" w="med" len="med"/>
          </a:ln>
        </p:spPr>
      </p:cxnSp>
    </p:spTree>
    <p:extLst>
      <p:ext uri="{BB962C8B-B14F-4D97-AF65-F5344CB8AC3E}">
        <p14:creationId xmlns:p14="http://schemas.microsoft.com/office/powerpoint/2010/main" val="3013678671"/>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5" r:id="rId3"/>
    <p:sldLayoutId id="2147483740"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FB4B73-699C-4D1D-A1DA-51C85F29F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E031AF-0667-4332-9756-C02BAE046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0A92E-5265-4673-8A5D-7E6FDEE79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E86D235-1CC7-47E4-97C0-8C0B205E1F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66C3F7-AE68-42AB-A88F-6D4870715A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15522-DF68-4163-98A7-8D050447D3BB}" type="slidenum">
              <a:rPr lang="en-US" smtClean="0"/>
              <a:t>‹#›</a:t>
            </a:fld>
            <a:endParaRPr lang="en-US"/>
          </a:p>
        </p:txBody>
      </p:sp>
    </p:spTree>
    <p:extLst>
      <p:ext uri="{BB962C8B-B14F-4D97-AF65-F5344CB8AC3E}">
        <p14:creationId xmlns:p14="http://schemas.microsoft.com/office/powerpoint/2010/main" val="158675893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1.png"/><Relationship Id="rId7" Type="http://schemas.openxmlformats.org/officeDocument/2006/relationships/hyperlink" Target="https://www.knowgod.com/en/thefour?icid=gtshare" TargetMode="External"/><Relationship Id="rId2" Type="http://schemas.openxmlformats.org/officeDocument/2006/relationships/notesSlide" Target="../notesSlides/notesSlide23.xml"/><Relationship Id="rId1" Type="http://schemas.openxmlformats.org/officeDocument/2006/relationships/slideLayout" Target="../slideLayouts/slideLayout5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8.xml"/><Relationship Id="rId5" Type="http://schemas.openxmlformats.org/officeDocument/2006/relationships/hyperlink" Target="https://creativecommons.org/licenses/by-sa/3.0/" TargetMode="External"/><Relationship Id="rId4" Type="http://schemas.openxmlformats.org/officeDocument/2006/relationships/hyperlink" Target="http://celebratingfamilystories.blogspot.com/2012/10/heading-in-right-direction-peopl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ADF48821-6AA8-4146-951F-22337E2B1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068" y="724211"/>
            <a:ext cx="3720251" cy="4852500"/>
          </a:xfrm>
          <a:prstGeom prst="rect">
            <a:avLst/>
          </a:prstGeom>
          <a:ln>
            <a:solidFill>
              <a:sysClr val="windowText" lastClr="000000"/>
            </a:solidFill>
          </a:ln>
        </p:spPr>
      </p:pic>
      <p:sp>
        <p:nvSpPr>
          <p:cNvPr id="7" name="TextBox 6">
            <a:extLst>
              <a:ext uri="{FF2B5EF4-FFF2-40B4-BE49-F238E27FC236}">
                <a16:creationId xmlns:a16="http://schemas.microsoft.com/office/drawing/2014/main" id="{ABC171F9-9DB3-4122-BC3D-E648A5B7D3FF}"/>
              </a:ext>
            </a:extLst>
          </p:cNvPr>
          <p:cNvSpPr txBox="1"/>
          <p:nvPr/>
        </p:nvSpPr>
        <p:spPr>
          <a:xfrm>
            <a:off x="699912" y="1115901"/>
            <a:ext cx="5565422" cy="3724096"/>
          </a:xfrm>
          <a:prstGeom prst="rect">
            <a:avLst/>
          </a:prstGeom>
          <a:noFill/>
        </p:spPr>
        <p:txBody>
          <a:bodyPr wrap="square" rtlCol="0">
            <a:spAutoFit/>
          </a:bodyPr>
          <a:lstStyle/>
          <a:p>
            <a:pPr algn="ctr"/>
            <a:r>
              <a:rPr lang="en-US" sz="3600" b="1" dirty="0">
                <a:solidFill>
                  <a:srgbClr val="FF0000"/>
                </a:solidFill>
                <a:latin typeface="Roboto Light"/>
              </a:rPr>
              <a:t>Hidden Slide</a:t>
            </a:r>
            <a:endParaRPr lang="en-US" sz="3200" b="1" dirty="0">
              <a:solidFill>
                <a:srgbClr val="FF0000"/>
              </a:solidFill>
              <a:latin typeface="Roboto Light"/>
            </a:endParaRPr>
          </a:p>
          <a:p>
            <a:endParaRPr lang="en-US" sz="3200" b="1" dirty="0">
              <a:latin typeface="Roboto Light"/>
            </a:endParaRPr>
          </a:p>
          <a:p>
            <a:r>
              <a:rPr lang="en-US" sz="3200" b="1" dirty="0">
                <a:latin typeface="Roboto Light"/>
              </a:rPr>
              <a:t>Version 301 for Couples with FamilyLife Experience</a:t>
            </a:r>
          </a:p>
          <a:p>
            <a:endParaRPr lang="en-US" sz="3200" b="1" dirty="0">
              <a:latin typeface="Roboto Light"/>
            </a:endParaRPr>
          </a:p>
          <a:p>
            <a:r>
              <a:rPr lang="en-US" sz="2400" b="1" dirty="0">
                <a:latin typeface="Roboto Light"/>
              </a:rPr>
              <a:t>Versions 101, 201, and 301 are extracted from FamilyLife </a:t>
            </a:r>
            <a:r>
              <a:rPr lang="en-US" sz="2400" b="1" dirty="0" err="1">
                <a:latin typeface="Roboto Light"/>
              </a:rPr>
              <a:t>Global’s</a:t>
            </a:r>
            <a:r>
              <a:rPr lang="en-US" sz="2400" b="1" dirty="0">
                <a:latin typeface="Roboto Light"/>
              </a:rPr>
              <a:t> Small-Group Training Manual </a:t>
            </a:r>
          </a:p>
        </p:txBody>
      </p:sp>
      <p:sp>
        <p:nvSpPr>
          <p:cNvPr id="8" name="Rectangle 7">
            <a:extLst>
              <a:ext uri="{FF2B5EF4-FFF2-40B4-BE49-F238E27FC236}">
                <a16:creationId xmlns:a16="http://schemas.microsoft.com/office/drawing/2014/main" id="{9C67C529-D1BA-4088-9E20-1A8FB63EC045}"/>
              </a:ext>
            </a:extLst>
          </p:cNvPr>
          <p:cNvSpPr/>
          <p:nvPr/>
        </p:nvSpPr>
        <p:spPr>
          <a:xfrm rot="20531652">
            <a:off x="652029" y="3244636"/>
            <a:ext cx="10447712" cy="1323439"/>
          </a:xfrm>
          <a:prstGeom prst="rect">
            <a:avLst/>
          </a:prstGeom>
          <a:noFill/>
        </p:spPr>
        <p:txBody>
          <a:bodyPr wrap="square" lIns="91440" tIns="45720" rIns="91440" bIns="45720">
            <a:spAutoFit/>
          </a:bodyPr>
          <a:lstStyle/>
          <a:p>
            <a:pPr algn="ctr"/>
            <a:r>
              <a:rPr lang="en-US" sz="8000" b="1" cap="none" spc="300" dirty="0">
                <a:ln w="38100">
                  <a:solidFill>
                    <a:srgbClr val="C00000">
                      <a:alpha val="50000"/>
                    </a:srgbClr>
                  </a:solidFill>
                  <a:prstDash val="solid"/>
                </a:ln>
                <a:noFill/>
                <a:effectLst>
                  <a:outerShdw dist="38100" dir="2700000" algn="tl" rotWithShape="0">
                    <a:schemeClr val="accent2"/>
                  </a:outerShdw>
                </a:effectLst>
                <a:latin typeface="Arial Black" panose="020B0A04020102020204" pitchFamily="34" charset="0"/>
              </a:rPr>
              <a:t>HIDDEN SLIDE</a:t>
            </a:r>
          </a:p>
        </p:txBody>
      </p:sp>
    </p:spTree>
    <p:extLst>
      <p:ext uri="{BB962C8B-B14F-4D97-AF65-F5344CB8AC3E}">
        <p14:creationId xmlns:p14="http://schemas.microsoft.com/office/powerpoint/2010/main" val="416522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7340-EE6B-4119-93E0-2B62DFF23A42}"/>
              </a:ext>
            </a:extLst>
          </p:cNvPr>
          <p:cNvSpPr>
            <a:spLocks noGrp="1"/>
          </p:cNvSpPr>
          <p:nvPr>
            <p:ph type="title"/>
          </p:nvPr>
        </p:nvSpPr>
        <p:spPr/>
        <p:txBody>
          <a:bodyPr/>
          <a:lstStyle/>
          <a:p>
            <a:pPr algn="ctr"/>
            <a:r>
              <a:rPr lang="en-US" b="1" dirty="0">
                <a:solidFill>
                  <a:schemeClr val="tx1"/>
                </a:solidFill>
              </a:rPr>
              <a:t>HOW and WHY This Module is Different From FamilyLife’s Other Small-Group Training Sessions</a:t>
            </a:r>
          </a:p>
        </p:txBody>
      </p:sp>
      <p:sp>
        <p:nvSpPr>
          <p:cNvPr id="3" name="TextBox 2">
            <a:extLst>
              <a:ext uri="{FF2B5EF4-FFF2-40B4-BE49-F238E27FC236}">
                <a16:creationId xmlns:a16="http://schemas.microsoft.com/office/drawing/2014/main" id="{8C0F53BD-9A8A-4125-976B-2E00046728EC}"/>
              </a:ext>
            </a:extLst>
          </p:cNvPr>
          <p:cNvSpPr txBox="1"/>
          <p:nvPr/>
        </p:nvSpPr>
        <p:spPr>
          <a:xfrm>
            <a:off x="838200" y="2444393"/>
            <a:ext cx="10515599" cy="3554819"/>
          </a:xfrm>
          <a:prstGeom prst="rect">
            <a:avLst/>
          </a:prstGeom>
          <a:noFill/>
        </p:spPr>
        <p:txBody>
          <a:bodyPr wrap="square" rtlCol="0">
            <a:spAutoFit/>
          </a:bodyPr>
          <a:lstStyle/>
          <a:p>
            <a:pPr marL="457200" indent="-457200">
              <a:spcAft>
                <a:spcPts val="3000"/>
              </a:spcAft>
              <a:buFont typeface="Arial" panose="020B0604020202020204" pitchFamily="34" charset="0"/>
              <a:buChar char="•"/>
            </a:pPr>
            <a:r>
              <a:rPr lang="en-US" sz="3000" dirty="0">
                <a:latin typeface="Roboto Light" pitchFamily="2" charset="0"/>
                <a:ea typeface="Roboto Light" pitchFamily="2" charset="0"/>
              </a:rPr>
              <a:t>Learn to use minimal-commitment events to interest non-Christians or unchurched couples.</a:t>
            </a:r>
          </a:p>
          <a:p>
            <a:pPr marL="457200" indent="-457200">
              <a:spcAft>
                <a:spcPts val="3000"/>
              </a:spcAft>
              <a:buFont typeface="Arial" panose="020B0604020202020204" pitchFamily="34" charset="0"/>
              <a:buChar char="•"/>
            </a:pPr>
            <a:r>
              <a:rPr lang="en-US" sz="3000" dirty="0">
                <a:latin typeface="Roboto Light" pitchFamily="2" charset="0"/>
                <a:ea typeface="Roboto Light" pitchFamily="2" charset="0"/>
              </a:rPr>
              <a:t>Identify several ways to use small groups for outreach.</a:t>
            </a:r>
          </a:p>
          <a:p>
            <a:pPr marL="457200" indent="-457200">
              <a:spcAft>
                <a:spcPts val="3000"/>
              </a:spcAft>
              <a:buFont typeface="Arial" panose="020B0604020202020204" pitchFamily="34" charset="0"/>
              <a:buChar char="•"/>
            </a:pPr>
            <a:r>
              <a:rPr lang="en-US" sz="3000" dirty="0">
                <a:latin typeface="Roboto Light" pitchFamily="2" charset="0"/>
                <a:ea typeface="Roboto Light" pitchFamily="2" charset="0"/>
              </a:rPr>
              <a:t>Learn tips for leading outreach groups.</a:t>
            </a:r>
          </a:p>
          <a:p>
            <a:pPr marL="457200" indent="-457200">
              <a:spcAft>
                <a:spcPts val="3000"/>
              </a:spcAft>
              <a:buFont typeface="Arial" panose="020B0604020202020204" pitchFamily="34" charset="0"/>
              <a:buChar char="•"/>
            </a:pPr>
            <a:r>
              <a:rPr lang="en-US" sz="3000" dirty="0">
                <a:latin typeface="Roboto Light" pitchFamily="2" charset="0"/>
                <a:ea typeface="Roboto Light" pitchFamily="2" charset="0"/>
              </a:rPr>
              <a:t>Discuss a clear and organized way to share the gospel.</a:t>
            </a:r>
          </a:p>
        </p:txBody>
      </p:sp>
    </p:spTree>
    <p:extLst>
      <p:ext uri="{BB962C8B-B14F-4D97-AF65-F5344CB8AC3E}">
        <p14:creationId xmlns:p14="http://schemas.microsoft.com/office/powerpoint/2010/main" val="92463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DB06-1A8E-423D-8502-CD5BBC7862C9}"/>
              </a:ext>
            </a:extLst>
          </p:cNvPr>
          <p:cNvSpPr>
            <a:spLocks noGrp="1"/>
          </p:cNvSpPr>
          <p:nvPr>
            <p:ph type="title"/>
          </p:nvPr>
        </p:nvSpPr>
        <p:spPr/>
        <p:txBody>
          <a:bodyPr/>
          <a:lstStyle/>
          <a:p>
            <a:pPr algn="ctr"/>
            <a:r>
              <a:rPr lang="en-US" b="1" dirty="0">
                <a:solidFill>
                  <a:schemeClr val="tx1"/>
                </a:solidFill>
              </a:rPr>
              <a:t>Assumptions</a:t>
            </a:r>
          </a:p>
        </p:txBody>
      </p:sp>
      <p:sp>
        <p:nvSpPr>
          <p:cNvPr id="3" name="Text Placeholder 2">
            <a:extLst>
              <a:ext uri="{FF2B5EF4-FFF2-40B4-BE49-F238E27FC236}">
                <a16:creationId xmlns:a16="http://schemas.microsoft.com/office/drawing/2014/main" id="{BA8C7C60-2366-4A0A-B4E1-B7F1D92E395B}"/>
              </a:ext>
            </a:extLst>
          </p:cNvPr>
          <p:cNvSpPr>
            <a:spLocks noGrp="1"/>
          </p:cNvSpPr>
          <p:nvPr>
            <p:ph type="body" idx="1"/>
          </p:nvPr>
        </p:nvSpPr>
        <p:spPr>
          <a:xfrm>
            <a:off x="838200" y="1990165"/>
            <a:ext cx="10515599" cy="3299011"/>
          </a:xfrm>
        </p:spPr>
        <p:txBody>
          <a:bodyPr/>
          <a:lstStyle/>
          <a:p>
            <a:pPr marL="393700" indent="-214313">
              <a:lnSpc>
                <a:spcPct val="100000"/>
              </a:lnSpc>
              <a:spcBef>
                <a:spcPts val="0"/>
              </a:spcBef>
              <a:spcAft>
                <a:spcPts val="3600"/>
              </a:spcAft>
              <a:buClr>
                <a:schemeClr val="tx1"/>
              </a:buClr>
            </a:pPr>
            <a:r>
              <a:rPr lang="en-US" sz="3600" dirty="0">
                <a:solidFill>
                  <a:schemeClr val="tx1"/>
                </a:solidFill>
              </a:rPr>
              <a:t>You’ve gone through one of FamilyLife’s Small Group Training. </a:t>
            </a:r>
          </a:p>
          <a:p>
            <a:pPr marL="393700" indent="-214313">
              <a:lnSpc>
                <a:spcPct val="100000"/>
              </a:lnSpc>
              <a:spcBef>
                <a:spcPts val="0"/>
              </a:spcBef>
              <a:spcAft>
                <a:spcPts val="3000"/>
              </a:spcAft>
              <a:buClr>
                <a:schemeClr val="tx1"/>
              </a:buClr>
            </a:pPr>
            <a:r>
              <a:rPr lang="en-US" sz="3600" dirty="0">
                <a:solidFill>
                  <a:schemeClr val="tx1"/>
                </a:solidFill>
              </a:rPr>
              <a:t>You’ve successfully led FamilyLife’s small groups before and understand the discussion format. </a:t>
            </a:r>
          </a:p>
        </p:txBody>
      </p:sp>
    </p:spTree>
    <p:extLst>
      <p:ext uri="{BB962C8B-B14F-4D97-AF65-F5344CB8AC3E}">
        <p14:creationId xmlns:p14="http://schemas.microsoft.com/office/powerpoint/2010/main" val="431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7A7802E-B7A9-4089-B768-EA42D7FB5D52}"/>
              </a:ext>
            </a:extLst>
          </p:cNvPr>
          <p:cNvSpPr>
            <a:spLocks noGrp="1"/>
          </p:cNvSpPr>
          <p:nvPr>
            <p:ph type="title"/>
          </p:nvPr>
        </p:nvSpPr>
        <p:spPr>
          <a:xfrm>
            <a:off x="838200" y="365125"/>
            <a:ext cx="10866120" cy="1325563"/>
          </a:xfrm>
        </p:spPr>
        <p:txBody>
          <a:bodyPr/>
          <a:lstStyle/>
          <a:p>
            <a:pPr algn="ctr"/>
            <a:r>
              <a:rPr lang="en-US" sz="4200" b="1" dirty="0">
                <a:solidFill>
                  <a:srgbClr val="FF0000"/>
                </a:solidFill>
              </a:rPr>
              <a:t>YOU</a:t>
            </a:r>
            <a:r>
              <a:rPr lang="en-US" sz="4200" b="1" dirty="0"/>
              <a:t> </a:t>
            </a:r>
            <a:r>
              <a:rPr lang="en-US" sz="4200" b="1" dirty="0">
                <a:solidFill>
                  <a:schemeClr val="tx1"/>
                </a:solidFill>
              </a:rPr>
              <a:t>Can Make a Difference as a Couple</a:t>
            </a:r>
            <a:endParaRPr lang="en-US" sz="4200" dirty="0">
              <a:solidFill>
                <a:schemeClr val="tx1"/>
              </a:solidFill>
            </a:endParaRPr>
          </a:p>
          <a:p>
            <a:pPr algn="ctr"/>
            <a:r>
              <a:rPr lang="en-US" sz="2000" b="1" dirty="0">
                <a:solidFill>
                  <a:schemeClr val="tx1"/>
                </a:solidFill>
              </a:rPr>
              <a:t>Your Marriage, Your Church, Your Community</a:t>
            </a:r>
            <a:endParaRPr lang="en-US" dirty="0">
              <a:solidFill>
                <a:schemeClr val="tx1"/>
              </a:solidFill>
            </a:endParaRPr>
          </a:p>
        </p:txBody>
      </p:sp>
      <p:sp>
        <p:nvSpPr>
          <p:cNvPr id="5" name="Text Placeholder 4">
            <a:extLst>
              <a:ext uri="{FF2B5EF4-FFF2-40B4-BE49-F238E27FC236}">
                <a16:creationId xmlns:a16="http://schemas.microsoft.com/office/drawing/2014/main" id="{6B66C518-D6FE-4645-A088-50348160D56A}"/>
              </a:ext>
            </a:extLst>
          </p:cNvPr>
          <p:cNvSpPr>
            <a:spLocks noGrp="1"/>
          </p:cNvSpPr>
          <p:nvPr>
            <p:ph type="body" idx="1"/>
          </p:nvPr>
        </p:nvSpPr>
        <p:spPr>
          <a:xfrm>
            <a:off x="838201" y="2019300"/>
            <a:ext cx="10515599" cy="3715564"/>
          </a:xfrm>
        </p:spPr>
        <p:txBody>
          <a:bodyPr/>
          <a:lstStyle/>
          <a:p>
            <a:pPr marL="457200" indent="-346075">
              <a:spcBef>
                <a:spcPts val="0"/>
              </a:spcBef>
              <a:spcAft>
                <a:spcPts val="3000"/>
              </a:spcAft>
              <a:buClr>
                <a:schemeClr val="tx1"/>
              </a:buClr>
            </a:pPr>
            <a:r>
              <a:rPr lang="en-US" sz="3600" dirty="0">
                <a:solidFill>
                  <a:schemeClr val="tx1"/>
                </a:solidFill>
              </a:rPr>
              <a:t>Working as a Team Couple</a:t>
            </a:r>
          </a:p>
          <a:p>
            <a:pPr marL="457200" indent="-346075">
              <a:spcBef>
                <a:spcPts val="0"/>
              </a:spcBef>
              <a:spcAft>
                <a:spcPts val="3000"/>
              </a:spcAft>
              <a:buClr>
                <a:schemeClr val="tx1"/>
              </a:buClr>
            </a:pPr>
            <a:r>
              <a:rPr lang="en-US" sz="3600" dirty="0">
                <a:solidFill>
                  <a:schemeClr val="tx1"/>
                </a:solidFill>
              </a:rPr>
              <a:t>Allowing Differences to Make You</a:t>
            </a:r>
            <a:br>
              <a:rPr lang="en-US" sz="3600" dirty="0">
                <a:solidFill>
                  <a:schemeClr val="tx1"/>
                </a:solidFill>
              </a:rPr>
            </a:br>
            <a:r>
              <a:rPr lang="en-US" sz="3600" dirty="0">
                <a:solidFill>
                  <a:schemeClr val="tx1"/>
                </a:solidFill>
              </a:rPr>
              <a:t>Stronger as a Team</a:t>
            </a:r>
          </a:p>
          <a:p>
            <a:pPr marL="457200" indent="-346075">
              <a:spcBef>
                <a:spcPts val="0"/>
              </a:spcBef>
              <a:spcAft>
                <a:spcPts val="3000"/>
              </a:spcAft>
              <a:buClr>
                <a:schemeClr val="tx1"/>
              </a:buClr>
            </a:pPr>
            <a:r>
              <a:rPr lang="en-US" sz="3600" dirty="0">
                <a:solidFill>
                  <a:schemeClr val="tx1"/>
                </a:solidFill>
              </a:rPr>
              <a:t>Taking Your Relationship with God, </a:t>
            </a:r>
            <a:br>
              <a:rPr lang="en-US" sz="3600" dirty="0">
                <a:solidFill>
                  <a:schemeClr val="tx1"/>
                </a:solidFill>
              </a:rPr>
            </a:br>
            <a:r>
              <a:rPr lang="en-US" sz="3600" dirty="0">
                <a:solidFill>
                  <a:schemeClr val="tx1"/>
                </a:solidFill>
              </a:rPr>
              <a:t>and Your Marriage, to a Higher Level</a:t>
            </a:r>
          </a:p>
        </p:txBody>
      </p:sp>
      <p:sp>
        <p:nvSpPr>
          <p:cNvPr id="4" name="Rectangle 3">
            <a:extLst>
              <a:ext uri="{FF2B5EF4-FFF2-40B4-BE49-F238E27FC236}">
                <a16:creationId xmlns:a16="http://schemas.microsoft.com/office/drawing/2014/main" id="{66A98D71-16AA-4C14-88EB-9C6C4AD13F40}"/>
              </a:ext>
            </a:extLst>
          </p:cNvPr>
          <p:cNvSpPr/>
          <p:nvPr/>
        </p:nvSpPr>
        <p:spPr>
          <a:xfrm rot="20531652">
            <a:off x="652029" y="3244636"/>
            <a:ext cx="10447712" cy="1323439"/>
          </a:xfrm>
          <a:prstGeom prst="rect">
            <a:avLst/>
          </a:prstGeom>
          <a:noFill/>
        </p:spPr>
        <p:txBody>
          <a:bodyPr wrap="square" lIns="91440" tIns="45720" rIns="91440" bIns="45720">
            <a:spAutoFit/>
          </a:bodyPr>
          <a:lstStyle/>
          <a:p>
            <a:pPr algn="ctr"/>
            <a:r>
              <a:rPr lang="en-US" sz="8000" b="1" cap="none" spc="300" dirty="0">
                <a:ln w="38100">
                  <a:solidFill>
                    <a:srgbClr val="C00000">
                      <a:alpha val="50000"/>
                    </a:srgbClr>
                  </a:solidFill>
                  <a:prstDash val="solid"/>
                </a:ln>
                <a:noFill/>
                <a:effectLst>
                  <a:outerShdw dist="38100" dir="2700000" algn="tl" rotWithShape="0">
                    <a:schemeClr val="accent2"/>
                  </a:outerShdw>
                </a:effectLst>
                <a:latin typeface="Arial Black" panose="020B0A04020102020204" pitchFamily="34" charset="0"/>
              </a:rPr>
              <a:t>HIDDEN SLIDE</a:t>
            </a:r>
          </a:p>
        </p:txBody>
      </p:sp>
    </p:spTree>
    <p:extLst>
      <p:ext uri="{BB962C8B-B14F-4D97-AF65-F5344CB8AC3E}">
        <p14:creationId xmlns:p14="http://schemas.microsoft.com/office/powerpoint/2010/main" val="2812809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42CE9B1-B004-4383-A980-8BE5EF05A640}"/>
              </a:ext>
            </a:extLst>
          </p:cNvPr>
          <p:cNvSpPr txBox="1">
            <a:spLocks/>
          </p:cNvSpPr>
          <p:nvPr/>
        </p:nvSpPr>
        <p:spPr>
          <a:xfrm>
            <a:off x="434340" y="365125"/>
            <a:ext cx="112928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b="1" dirty="0">
                <a:latin typeface="Roboto Medium"/>
              </a:rPr>
              <a:t>Starting a FamilyLife</a:t>
            </a:r>
            <a:r>
              <a:rPr kumimoji="0" lang="en-US" sz="4400" b="1" i="0" u="none" strike="noStrike" kern="1200" cap="none" spc="0" normalizeH="0" baseline="0" noProof="0" dirty="0">
                <a:ln>
                  <a:noFill/>
                </a:ln>
                <a:effectLst/>
                <a:uLnTx/>
                <a:uFillTx/>
                <a:latin typeface="Roboto Medium"/>
                <a:ea typeface="+mj-ea"/>
                <a:cs typeface="+mj-cs"/>
              </a:rPr>
              <a:t> </a:t>
            </a:r>
            <a:r>
              <a:rPr lang="en-US" b="1" dirty="0">
                <a:solidFill>
                  <a:srgbClr val="4472C4"/>
                </a:solidFill>
                <a:latin typeface="Roboto Medium"/>
              </a:rPr>
              <a:t>Small</a:t>
            </a:r>
            <a:r>
              <a:rPr kumimoji="0" lang="en-US" sz="4400" b="1" i="0" u="none" strike="noStrike" kern="1200" cap="none" spc="0" normalizeH="0" baseline="0" noProof="0" dirty="0">
                <a:ln>
                  <a:noFill/>
                </a:ln>
                <a:solidFill>
                  <a:srgbClr val="4472C4"/>
                </a:solidFill>
                <a:effectLst/>
                <a:uLnTx/>
                <a:uFillTx/>
                <a:latin typeface="Roboto Medium"/>
                <a:ea typeface="+mj-ea"/>
                <a:cs typeface="+mj-cs"/>
              </a:rPr>
              <a:t> </a:t>
            </a:r>
            <a:r>
              <a:rPr lang="en-US" b="1" dirty="0">
                <a:solidFill>
                  <a:srgbClr val="4472C4"/>
                </a:solidFill>
                <a:latin typeface="Roboto Medium"/>
              </a:rPr>
              <a:t>Group</a:t>
            </a:r>
            <a:endParaRPr kumimoji="0" lang="en-US" sz="4400" b="1" i="0" u="none" strike="noStrike" kern="1200" cap="none" spc="0" normalizeH="0" baseline="0" noProof="0" dirty="0">
              <a:ln>
                <a:noFill/>
              </a:ln>
              <a:solidFill>
                <a:srgbClr val="4472C4"/>
              </a:solidFill>
              <a:effectLst/>
              <a:uLnTx/>
              <a:uFillTx/>
              <a:latin typeface="Roboto Medium"/>
              <a:ea typeface="+mj-ea"/>
              <a:cs typeface="+mj-cs"/>
            </a:endParaRPr>
          </a:p>
        </p:txBody>
      </p:sp>
      <p:pic>
        <p:nvPicPr>
          <p:cNvPr id="6" name="Picture 5">
            <a:extLst>
              <a:ext uri="{FF2B5EF4-FFF2-40B4-BE49-F238E27FC236}">
                <a16:creationId xmlns:a16="http://schemas.microsoft.com/office/drawing/2014/main" id="{4A1EBAD0-42C5-47D9-A4DB-F8A1DF73AE33}"/>
              </a:ext>
            </a:extLst>
          </p:cNvPr>
          <p:cNvPicPr>
            <a:picLocks noChangeAspect="1"/>
          </p:cNvPicPr>
          <p:nvPr/>
        </p:nvPicPr>
        <p:blipFill>
          <a:blip r:embed="rId3"/>
          <a:stretch>
            <a:fillRect/>
          </a:stretch>
        </p:blipFill>
        <p:spPr>
          <a:xfrm>
            <a:off x="642256" y="1825624"/>
            <a:ext cx="4366169" cy="4366169"/>
          </a:xfrm>
          <a:prstGeom prst="rect">
            <a:avLst/>
          </a:prstGeom>
        </p:spPr>
      </p:pic>
      <p:sp>
        <p:nvSpPr>
          <p:cNvPr id="7" name="Text Placeholder 2">
            <a:extLst>
              <a:ext uri="{FF2B5EF4-FFF2-40B4-BE49-F238E27FC236}">
                <a16:creationId xmlns:a16="http://schemas.microsoft.com/office/drawing/2014/main" id="{4FAB933C-7D76-4083-BED0-2DA0DDC69750}"/>
              </a:ext>
            </a:extLst>
          </p:cNvPr>
          <p:cNvSpPr txBox="1">
            <a:spLocks/>
          </p:cNvSpPr>
          <p:nvPr/>
        </p:nvSpPr>
        <p:spPr>
          <a:xfrm>
            <a:off x="5590905" y="1864936"/>
            <a:ext cx="6136275" cy="214377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buNone/>
              <a:defRPr/>
            </a:pPr>
            <a:r>
              <a:rPr kumimoji="0" lang="en-US" sz="3000" b="1" i="0" u="none" strike="noStrike" kern="1200" cap="none" spc="0" normalizeH="0" baseline="0" noProof="0" dirty="0">
                <a:ln>
                  <a:noFill/>
                </a:ln>
                <a:effectLst/>
                <a:uLnTx/>
                <a:uFillTx/>
                <a:latin typeface="Roboto Light"/>
              </a:rPr>
              <a:t>HomeBuilders</a:t>
            </a:r>
            <a:r>
              <a:rPr lang="en-US" baseline="30000" dirty="0"/>
              <a:t>®</a:t>
            </a:r>
            <a:r>
              <a:rPr kumimoji="0" lang="en-US" sz="3000" b="1" i="0" u="none" strike="noStrike" kern="1200" cap="none" spc="0" normalizeH="0" baseline="0" noProof="0" dirty="0">
                <a:ln>
                  <a:noFill/>
                </a:ln>
                <a:effectLst/>
                <a:uLnTx/>
                <a:uFillTx/>
                <a:latin typeface="Roboto Light"/>
              </a:rPr>
              <a:t> / AOM Connect Series </a:t>
            </a:r>
            <a:r>
              <a:rPr lang="en-US" sz="3000" b="1" dirty="0">
                <a:latin typeface="Roboto Light"/>
              </a:rPr>
              <a:t>/ Couples Studies</a:t>
            </a:r>
            <a:endParaRPr kumimoji="0" lang="en-US" sz="3000" b="1" i="0" u="none" strike="noStrike" kern="1200" cap="none" spc="0" normalizeH="0" baseline="0" noProof="0" dirty="0">
              <a:ln>
                <a:noFill/>
              </a:ln>
              <a:effectLst/>
              <a:uLnTx/>
              <a:uFillTx/>
              <a:latin typeface="Roboto Light"/>
            </a:endParaRPr>
          </a:p>
          <a:p>
            <a:pPr marL="623888"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Roboto Light"/>
              </a:rPr>
              <a:t>More than 2.5 million distributed</a:t>
            </a:r>
          </a:p>
          <a:p>
            <a:pPr marL="623888"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Roboto Light"/>
              </a:rPr>
              <a:t>20 different topics</a:t>
            </a:r>
          </a:p>
          <a:p>
            <a:pPr marL="623888"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Roboto Light"/>
              </a:rPr>
              <a:t>47 languages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07E4436-5F6F-471B-8847-585413D47520}"/>
              </a:ext>
            </a:extLst>
          </p:cNvPr>
          <p:cNvPicPr>
            <a:picLocks noChangeAspect="1"/>
          </p:cNvPicPr>
          <p:nvPr/>
        </p:nvPicPr>
        <p:blipFill>
          <a:blip r:embed="rId4"/>
          <a:stretch>
            <a:fillRect/>
          </a:stretch>
        </p:blipFill>
        <p:spPr>
          <a:xfrm>
            <a:off x="6514394" y="4182956"/>
            <a:ext cx="2933700" cy="1809750"/>
          </a:xfrm>
          <a:prstGeom prst="rect">
            <a:avLst/>
          </a:prstGeom>
        </p:spPr>
      </p:pic>
      <p:sp>
        <p:nvSpPr>
          <p:cNvPr id="10" name="Rectangle 9">
            <a:extLst>
              <a:ext uri="{FF2B5EF4-FFF2-40B4-BE49-F238E27FC236}">
                <a16:creationId xmlns:a16="http://schemas.microsoft.com/office/drawing/2014/main" id="{91577EC7-D15F-4862-BFBF-AD9D41E5995A}"/>
              </a:ext>
            </a:extLst>
          </p:cNvPr>
          <p:cNvSpPr/>
          <p:nvPr/>
        </p:nvSpPr>
        <p:spPr>
          <a:xfrm rot="20531652">
            <a:off x="652029" y="3244636"/>
            <a:ext cx="10447712" cy="1323439"/>
          </a:xfrm>
          <a:prstGeom prst="rect">
            <a:avLst/>
          </a:prstGeom>
          <a:noFill/>
        </p:spPr>
        <p:txBody>
          <a:bodyPr wrap="square" lIns="91440" tIns="45720" rIns="91440" bIns="45720">
            <a:spAutoFit/>
          </a:bodyPr>
          <a:lstStyle/>
          <a:p>
            <a:pPr algn="ctr"/>
            <a:r>
              <a:rPr lang="en-US" sz="8000" b="1" cap="none" spc="300" dirty="0">
                <a:ln w="38100">
                  <a:solidFill>
                    <a:srgbClr val="C00000">
                      <a:alpha val="50000"/>
                    </a:srgbClr>
                  </a:solidFill>
                  <a:prstDash val="solid"/>
                </a:ln>
                <a:noFill/>
                <a:effectLst>
                  <a:outerShdw dist="38100" dir="2700000" algn="tl" rotWithShape="0">
                    <a:schemeClr val="accent2"/>
                  </a:outerShdw>
                </a:effectLst>
                <a:latin typeface="Arial Black" panose="020B0A04020102020204" pitchFamily="34" charset="0"/>
              </a:rPr>
              <a:t>HIDDEN SLIDE</a:t>
            </a:r>
          </a:p>
        </p:txBody>
      </p:sp>
    </p:spTree>
    <p:extLst>
      <p:ext uri="{BB962C8B-B14F-4D97-AF65-F5344CB8AC3E}">
        <p14:creationId xmlns:p14="http://schemas.microsoft.com/office/powerpoint/2010/main" val="243889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32F159-38C9-436A-B359-523A67AE5876}"/>
              </a:ext>
            </a:extLst>
          </p:cNvPr>
          <p:cNvPicPr>
            <a:picLocks noChangeAspect="1"/>
          </p:cNvPicPr>
          <p:nvPr/>
        </p:nvPicPr>
        <p:blipFill>
          <a:blip r:embed="rId3"/>
          <a:stretch>
            <a:fillRect/>
          </a:stretch>
        </p:blipFill>
        <p:spPr>
          <a:xfrm>
            <a:off x="936034" y="1481001"/>
            <a:ext cx="10319931" cy="3895997"/>
          </a:xfrm>
          <a:prstGeom prst="rect">
            <a:avLst/>
          </a:prstGeom>
        </p:spPr>
      </p:pic>
      <p:sp>
        <p:nvSpPr>
          <p:cNvPr id="2" name="TextBox 1">
            <a:extLst>
              <a:ext uri="{FF2B5EF4-FFF2-40B4-BE49-F238E27FC236}">
                <a16:creationId xmlns:a16="http://schemas.microsoft.com/office/drawing/2014/main" id="{9FEB009F-EAA8-4B35-8132-E201F4E5E3CB}"/>
              </a:ext>
            </a:extLst>
          </p:cNvPr>
          <p:cNvSpPr txBox="1"/>
          <p:nvPr/>
        </p:nvSpPr>
        <p:spPr>
          <a:xfrm>
            <a:off x="4678680" y="4245428"/>
            <a:ext cx="1905000" cy="954107"/>
          </a:xfrm>
          <a:prstGeom prst="rect">
            <a:avLst/>
          </a:prstGeom>
          <a:solidFill>
            <a:schemeClr val="bg1"/>
          </a:solidFill>
        </p:spPr>
        <p:txBody>
          <a:bodyPr wrap="square" rtlCol="0">
            <a:spAutoFit/>
          </a:bodyPr>
          <a:lstStyle/>
          <a:p>
            <a:pPr algn="ctr"/>
            <a:r>
              <a:rPr lang="en-US" sz="2800" b="1" dirty="0">
                <a:latin typeface="Roboto Medium"/>
              </a:rPr>
              <a:t>Exposure</a:t>
            </a:r>
          </a:p>
          <a:p>
            <a:pPr algn="ctr"/>
            <a:r>
              <a:rPr lang="en-US" sz="2800" b="1" dirty="0">
                <a:latin typeface="Roboto Medium"/>
              </a:rPr>
              <a:t>Event</a:t>
            </a:r>
          </a:p>
        </p:txBody>
      </p:sp>
      <p:sp>
        <p:nvSpPr>
          <p:cNvPr id="4" name="Title 1">
            <a:extLst>
              <a:ext uri="{FF2B5EF4-FFF2-40B4-BE49-F238E27FC236}">
                <a16:creationId xmlns:a16="http://schemas.microsoft.com/office/drawing/2014/main" id="{5D747427-BF29-400B-9CA9-3A3BE53FCCB7}"/>
              </a:ext>
            </a:extLst>
          </p:cNvPr>
          <p:cNvSpPr>
            <a:spLocks noGrp="1"/>
          </p:cNvSpPr>
          <p:nvPr>
            <p:ph type="title"/>
          </p:nvPr>
        </p:nvSpPr>
        <p:spPr>
          <a:xfrm>
            <a:off x="838200" y="365125"/>
            <a:ext cx="10515599" cy="1325562"/>
          </a:xfrm>
        </p:spPr>
        <p:txBody>
          <a:bodyPr/>
          <a:lstStyle/>
          <a:p>
            <a:pPr algn="ctr"/>
            <a:r>
              <a:rPr lang="en-US" b="1" dirty="0">
                <a:solidFill>
                  <a:schemeClr val="tx1"/>
                </a:solidFill>
              </a:rPr>
              <a:t>The Process</a:t>
            </a:r>
          </a:p>
        </p:txBody>
      </p:sp>
    </p:spTree>
    <p:extLst>
      <p:ext uri="{BB962C8B-B14F-4D97-AF65-F5344CB8AC3E}">
        <p14:creationId xmlns:p14="http://schemas.microsoft.com/office/powerpoint/2010/main" val="218705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EDD1-ABC6-417C-ABA0-8A39D766C0E3}"/>
              </a:ext>
            </a:extLst>
          </p:cNvPr>
          <p:cNvSpPr>
            <a:spLocks noGrp="1"/>
          </p:cNvSpPr>
          <p:nvPr>
            <p:ph type="title"/>
          </p:nvPr>
        </p:nvSpPr>
        <p:spPr>
          <a:xfrm>
            <a:off x="839787" y="457201"/>
            <a:ext cx="10515599" cy="868680"/>
          </a:xfrm>
        </p:spPr>
        <p:txBody>
          <a:bodyPr/>
          <a:lstStyle/>
          <a:p>
            <a:pPr algn="ctr"/>
            <a:r>
              <a:rPr lang="en-US" sz="4000" b="1" dirty="0">
                <a:solidFill>
                  <a:schemeClr val="tx1"/>
                </a:solidFill>
              </a:rPr>
              <a:t>Minimal-Commitment </a:t>
            </a:r>
            <a:r>
              <a:rPr lang="en-US" sz="4000" b="1" i="1" dirty="0">
                <a:solidFill>
                  <a:schemeClr val="tx1"/>
                </a:solidFill>
              </a:rPr>
              <a:t>(Exposure</a:t>
            </a:r>
            <a:r>
              <a:rPr lang="en-US" sz="4000" b="1" dirty="0">
                <a:solidFill>
                  <a:schemeClr val="tx1"/>
                </a:solidFill>
              </a:rPr>
              <a:t>) Events</a:t>
            </a:r>
            <a:endParaRPr lang="en-US" sz="4000" dirty="0"/>
          </a:p>
        </p:txBody>
      </p:sp>
      <p:sp>
        <p:nvSpPr>
          <p:cNvPr id="3" name="Text Placeholder 9">
            <a:extLst>
              <a:ext uri="{FF2B5EF4-FFF2-40B4-BE49-F238E27FC236}">
                <a16:creationId xmlns:a16="http://schemas.microsoft.com/office/drawing/2014/main" id="{75F14948-A995-45CB-B252-22CFF12154CC}"/>
              </a:ext>
            </a:extLst>
          </p:cNvPr>
          <p:cNvSpPr txBox="1">
            <a:spLocks/>
          </p:cNvSpPr>
          <p:nvPr/>
        </p:nvSpPr>
        <p:spPr>
          <a:xfrm>
            <a:off x="426720" y="2071318"/>
            <a:ext cx="11338560" cy="3607587"/>
          </a:xfrm>
          <a:prstGeom prst="rect">
            <a:avLst/>
          </a:prstGeom>
        </p:spPr>
        <p:txBody>
          <a:bodyPr numCol="2">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571500" indent="-571500">
              <a:lnSpc>
                <a:spcPct val="120000"/>
              </a:lnSpc>
              <a:buFont typeface="Arial" panose="020B0604020202020204" pitchFamily="34" charset="0"/>
              <a:buChar char="•"/>
            </a:pPr>
            <a:r>
              <a:rPr lang="en-US" sz="6000" kern="0" dirty="0">
                <a:solidFill>
                  <a:schemeClr val="tx1"/>
                </a:solidFill>
                <a:latin typeface="Roboto"/>
              </a:rPr>
              <a:t>Cookout (backyard, park, lake)</a:t>
            </a:r>
          </a:p>
          <a:p>
            <a:pPr marL="571500" indent="-571500">
              <a:lnSpc>
                <a:spcPct val="120000"/>
              </a:lnSpc>
              <a:buFont typeface="Arial" panose="020B0604020202020204" pitchFamily="34" charset="0"/>
              <a:buChar char="•"/>
            </a:pPr>
            <a:r>
              <a:rPr lang="en-US" sz="6000" kern="0" dirty="0">
                <a:solidFill>
                  <a:schemeClr val="tx1"/>
                </a:solidFill>
                <a:latin typeface="Roboto"/>
              </a:rPr>
              <a:t>Christmas cookie exchange</a:t>
            </a:r>
          </a:p>
          <a:p>
            <a:pPr marL="571500" indent="-571500">
              <a:lnSpc>
                <a:spcPct val="120000"/>
              </a:lnSpc>
              <a:buFont typeface="Arial" panose="020B0604020202020204" pitchFamily="34" charset="0"/>
              <a:buChar char="•"/>
            </a:pPr>
            <a:r>
              <a:rPr lang="en-US" sz="6000" kern="0" dirty="0">
                <a:solidFill>
                  <a:schemeClr val="tx1"/>
                </a:solidFill>
                <a:latin typeface="Roboto"/>
              </a:rPr>
              <a:t>Luncheon with a testimony</a:t>
            </a:r>
          </a:p>
          <a:p>
            <a:pPr marL="571500" indent="-571500">
              <a:lnSpc>
                <a:spcPct val="120000"/>
              </a:lnSpc>
              <a:buFont typeface="Arial" panose="020B0604020202020204" pitchFamily="34" charset="0"/>
              <a:buChar char="•"/>
            </a:pPr>
            <a:r>
              <a:rPr lang="en-US" sz="6000" kern="0" dirty="0">
                <a:solidFill>
                  <a:schemeClr val="tx1"/>
                </a:solidFill>
                <a:latin typeface="Roboto"/>
              </a:rPr>
              <a:t>Super Bowl party</a:t>
            </a:r>
          </a:p>
          <a:p>
            <a:pPr marL="571500" indent="-571500">
              <a:lnSpc>
                <a:spcPct val="120000"/>
              </a:lnSpc>
              <a:buFont typeface="Arial" panose="020B0604020202020204" pitchFamily="34" charset="0"/>
              <a:buChar char="•"/>
            </a:pPr>
            <a:r>
              <a:rPr lang="en-US" sz="6000" kern="0" dirty="0">
                <a:solidFill>
                  <a:schemeClr val="tx1"/>
                </a:solidFill>
                <a:latin typeface="Roboto"/>
              </a:rPr>
              <a:t>Easter egg hunt </a:t>
            </a:r>
          </a:p>
          <a:p>
            <a:pPr marL="571500" indent="-571500">
              <a:lnSpc>
                <a:spcPct val="120000"/>
              </a:lnSpc>
              <a:buFont typeface="Arial" panose="020B0604020202020204" pitchFamily="34" charset="0"/>
              <a:buChar char="•"/>
            </a:pPr>
            <a:r>
              <a:rPr lang="en-US" sz="6000" kern="0" dirty="0">
                <a:solidFill>
                  <a:schemeClr val="tx1"/>
                </a:solidFill>
                <a:latin typeface="Roboto"/>
              </a:rPr>
              <a:t>Volleyball or other sports activity</a:t>
            </a:r>
          </a:p>
          <a:p>
            <a:pPr marL="571500" indent="-571500">
              <a:lnSpc>
                <a:spcPct val="120000"/>
              </a:lnSpc>
              <a:buFont typeface="Arial" panose="020B0604020202020204" pitchFamily="34" charset="0"/>
              <a:buChar char="•"/>
            </a:pPr>
            <a:r>
              <a:rPr lang="en-US" sz="6000" kern="0" dirty="0">
                <a:solidFill>
                  <a:schemeClr val="tx1"/>
                </a:solidFill>
                <a:latin typeface="Roboto"/>
              </a:rPr>
              <a:t>Home dessert with a testimony</a:t>
            </a:r>
          </a:p>
          <a:p>
            <a:pPr marL="571500" indent="-571500">
              <a:lnSpc>
                <a:spcPct val="120000"/>
              </a:lnSpc>
              <a:buFont typeface="Arial" panose="020B0604020202020204" pitchFamily="34" charset="0"/>
              <a:buChar char="•"/>
            </a:pPr>
            <a:r>
              <a:rPr lang="en-US" sz="6000" kern="0" dirty="0">
                <a:solidFill>
                  <a:schemeClr val="tx1"/>
                </a:solidFill>
                <a:latin typeface="Roboto"/>
              </a:rPr>
              <a:t>Catered dinner with speaker</a:t>
            </a:r>
          </a:p>
          <a:p>
            <a:pPr marL="571500" indent="-571500">
              <a:lnSpc>
                <a:spcPct val="120000"/>
              </a:lnSpc>
              <a:buFont typeface="Arial" panose="020B0604020202020204" pitchFamily="34" charset="0"/>
              <a:buChar char="•"/>
            </a:pPr>
            <a:endParaRPr lang="en-US" sz="6000" kern="0" dirty="0">
              <a:solidFill>
                <a:schemeClr val="tx1"/>
              </a:solidFill>
              <a:latin typeface="Roboto"/>
            </a:endParaRPr>
          </a:p>
          <a:p>
            <a:pPr marL="571500" indent="-571500">
              <a:lnSpc>
                <a:spcPct val="120000"/>
              </a:lnSpc>
              <a:buFont typeface="Arial" panose="020B0604020202020204" pitchFamily="34" charset="0"/>
              <a:buChar char="•"/>
            </a:pPr>
            <a:r>
              <a:rPr lang="en-US" sz="6000" kern="0" dirty="0">
                <a:solidFill>
                  <a:schemeClr val="tx1"/>
                </a:solidFill>
                <a:latin typeface="Roboto"/>
              </a:rPr>
              <a:t>Dinner party with testimony</a:t>
            </a:r>
          </a:p>
          <a:p>
            <a:pPr marL="571500" indent="-571500">
              <a:lnSpc>
                <a:spcPct val="120000"/>
              </a:lnSpc>
              <a:buFont typeface="Arial" panose="020B0604020202020204" pitchFamily="34" charset="0"/>
              <a:buChar char="•"/>
            </a:pPr>
            <a:r>
              <a:rPr lang="en-US" sz="6000" kern="0" dirty="0">
                <a:solidFill>
                  <a:schemeClr val="tx1"/>
                </a:solidFill>
                <a:latin typeface="Roboto"/>
              </a:rPr>
              <a:t>Valentine party or banquet</a:t>
            </a:r>
          </a:p>
          <a:p>
            <a:pPr marL="571500" indent="-571500">
              <a:lnSpc>
                <a:spcPct val="120000"/>
              </a:lnSpc>
              <a:buFont typeface="Arial" panose="020B0604020202020204" pitchFamily="34" charset="0"/>
              <a:buChar char="•"/>
            </a:pPr>
            <a:r>
              <a:rPr lang="en-US" sz="6000" kern="0" dirty="0">
                <a:solidFill>
                  <a:schemeClr val="tx1"/>
                </a:solidFill>
                <a:latin typeface="Roboto"/>
              </a:rPr>
              <a:t>Short marriage or parenting seminar</a:t>
            </a:r>
          </a:p>
          <a:p>
            <a:pPr marL="571500" indent="-571500">
              <a:lnSpc>
                <a:spcPct val="120000"/>
              </a:lnSpc>
              <a:buFont typeface="Arial" panose="020B0604020202020204" pitchFamily="34" charset="0"/>
              <a:buChar char="•"/>
            </a:pPr>
            <a:r>
              <a:rPr lang="en-US" sz="6000" kern="0" dirty="0">
                <a:solidFill>
                  <a:schemeClr val="tx1"/>
                </a:solidFill>
                <a:latin typeface="Roboto"/>
              </a:rPr>
              <a:t>Parenting talk at a community center</a:t>
            </a:r>
          </a:p>
          <a:p>
            <a:pPr marL="571500" indent="-571500">
              <a:lnSpc>
                <a:spcPct val="120000"/>
              </a:lnSpc>
              <a:buFont typeface="Arial" panose="020B0604020202020204" pitchFamily="34" charset="0"/>
              <a:buChar char="•"/>
            </a:pPr>
            <a:r>
              <a:rPr lang="en-US" sz="6000" kern="0" dirty="0">
                <a:solidFill>
                  <a:schemeClr val="tx1"/>
                </a:solidFill>
                <a:latin typeface="Roboto"/>
              </a:rPr>
              <a:t>Book club</a:t>
            </a:r>
          </a:p>
          <a:p>
            <a:pPr marL="571500" indent="-571500">
              <a:lnSpc>
                <a:spcPct val="120000"/>
              </a:lnSpc>
              <a:buFont typeface="Arial" panose="020B0604020202020204" pitchFamily="34" charset="0"/>
              <a:buChar char="•"/>
            </a:pPr>
            <a:r>
              <a:rPr lang="en-US" sz="6000" kern="0" dirty="0">
                <a:solidFill>
                  <a:schemeClr val="tx1"/>
                </a:solidFill>
                <a:latin typeface="Roboto"/>
              </a:rPr>
              <a:t>Dart/pool league</a:t>
            </a:r>
          </a:p>
          <a:p>
            <a:pPr marL="571500" indent="-571500">
              <a:lnSpc>
                <a:spcPct val="120000"/>
              </a:lnSpc>
              <a:buFont typeface="Arial" panose="020B0604020202020204" pitchFamily="34" charset="0"/>
              <a:buChar char="•"/>
            </a:pPr>
            <a:r>
              <a:rPr lang="en-US" sz="6000" kern="0" dirty="0">
                <a:solidFill>
                  <a:schemeClr val="tx1"/>
                </a:solidFill>
                <a:latin typeface="Roboto"/>
              </a:rPr>
              <a:t>Fishing/hunting weekend</a:t>
            </a:r>
          </a:p>
          <a:p>
            <a:pPr marL="571500" indent="-571500">
              <a:lnSpc>
                <a:spcPct val="120000"/>
              </a:lnSpc>
              <a:buFont typeface="Arial" panose="020B0604020202020204" pitchFamily="34" charset="0"/>
              <a:buChar char="•"/>
            </a:pPr>
            <a:r>
              <a:rPr lang="en-US" sz="6000" kern="0" dirty="0">
                <a:solidFill>
                  <a:schemeClr val="tx1"/>
                </a:solidFill>
                <a:latin typeface="Roboto"/>
              </a:rPr>
              <a:t>Houseboat party</a:t>
            </a:r>
          </a:p>
          <a:p>
            <a:pPr marL="571500" indent="-571500">
              <a:lnSpc>
                <a:spcPct val="120000"/>
              </a:lnSpc>
              <a:buFont typeface="Arial" panose="020B0604020202020204" pitchFamily="34" charset="0"/>
              <a:buChar char="•"/>
            </a:pPr>
            <a:endParaRPr lang="en-US" sz="3600" kern="0" dirty="0">
              <a:solidFill>
                <a:schemeClr val="tx1"/>
              </a:solidFill>
            </a:endParaRPr>
          </a:p>
        </p:txBody>
      </p:sp>
      <p:sp>
        <p:nvSpPr>
          <p:cNvPr id="4" name="TextBox 3">
            <a:extLst>
              <a:ext uri="{FF2B5EF4-FFF2-40B4-BE49-F238E27FC236}">
                <a16:creationId xmlns:a16="http://schemas.microsoft.com/office/drawing/2014/main" id="{6AA22535-08F1-412B-B980-1E51DBA0BC5E}"/>
              </a:ext>
            </a:extLst>
          </p:cNvPr>
          <p:cNvSpPr txBox="1"/>
          <p:nvPr/>
        </p:nvSpPr>
        <p:spPr>
          <a:xfrm>
            <a:off x="1443788" y="5678905"/>
            <a:ext cx="8678779" cy="523220"/>
          </a:xfrm>
          <a:prstGeom prst="rect">
            <a:avLst/>
          </a:prstGeom>
          <a:noFill/>
        </p:spPr>
        <p:txBody>
          <a:bodyPr wrap="square" rtlCol="0">
            <a:spAutoFit/>
          </a:bodyPr>
          <a:lstStyle/>
          <a:p>
            <a:pPr algn="ctr"/>
            <a:r>
              <a:rPr lang="en-US" sz="2800" dirty="0" err="1"/>
              <a:t>Hmmmm</a:t>
            </a:r>
            <a:r>
              <a:rPr lang="en-US" sz="2800" dirty="0"/>
              <a:t> … what else could I/we do???</a:t>
            </a:r>
          </a:p>
        </p:txBody>
      </p:sp>
    </p:spTree>
    <p:extLst>
      <p:ext uri="{BB962C8B-B14F-4D97-AF65-F5344CB8AC3E}">
        <p14:creationId xmlns:p14="http://schemas.microsoft.com/office/powerpoint/2010/main" val="260563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FB46-43C5-4EE9-B6B7-B162762C854B}"/>
              </a:ext>
            </a:extLst>
          </p:cNvPr>
          <p:cNvSpPr>
            <a:spLocks noGrp="1"/>
          </p:cNvSpPr>
          <p:nvPr>
            <p:ph type="title"/>
          </p:nvPr>
        </p:nvSpPr>
        <p:spPr>
          <a:xfrm>
            <a:off x="839787" y="457200"/>
            <a:ext cx="9808160" cy="878305"/>
          </a:xfrm>
        </p:spPr>
        <p:txBody>
          <a:bodyPr/>
          <a:lstStyle/>
          <a:p>
            <a:pPr algn="ctr"/>
            <a:r>
              <a:rPr lang="en-US" sz="3600" b="1" i="1" dirty="0">
                <a:solidFill>
                  <a:schemeClr val="tx1"/>
                </a:solidFill>
              </a:rPr>
              <a:t>Couples Relationship Seminar</a:t>
            </a:r>
            <a:br>
              <a:rPr lang="en-US" sz="3600" b="1" i="1" dirty="0">
                <a:solidFill>
                  <a:schemeClr val="tx1"/>
                </a:solidFill>
              </a:rPr>
            </a:br>
            <a:r>
              <a:rPr lang="en-US" sz="2000" b="1" dirty="0">
                <a:solidFill>
                  <a:schemeClr val="tx1"/>
                </a:solidFill>
              </a:rPr>
              <a:t>A FamilyLife Resource</a:t>
            </a:r>
          </a:p>
        </p:txBody>
      </p:sp>
      <p:sp>
        <p:nvSpPr>
          <p:cNvPr id="4" name="Text Placeholder 3">
            <a:extLst>
              <a:ext uri="{FF2B5EF4-FFF2-40B4-BE49-F238E27FC236}">
                <a16:creationId xmlns:a16="http://schemas.microsoft.com/office/drawing/2014/main" id="{23548A36-08D6-4DB8-860D-AD8088076E5B}"/>
              </a:ext>
            </a:extLst>
          </p:cNvPr>
          <p:cNvSpPr>
            <a:spLocks noGrp="1"/>
          </p:cNvSpPr>
          <p:nvPr>
            <p:ph type="body" idx="1"/>
          </p:nvPr>
        </p:nvSpPr>
        <p:spPr>
          <a:xfrm>
            <a:off x="839787" y="1973179"/>
            <a:ext cx="4146382" cy="4427621"/>
          </a:xfrm>
        </p:spPr>
        <p:txBody>
          <a:bodyPr/>
          <a:lstStyle/>
          <a:p>
            <a:pPr marL="342900" indent="-342900">
              <a:buFont typeface="Arial" panose="020B0604020202020204" pitchFamily="34" charset="0"/>
              <a:buChar char="•"/>
            </a:pPr>
            <a:r>
              <a:rPr lang="en-US" sz="2200" dirty="0">
                <a:solidFill>
                  <a:schemeClr val="tx1"/>
                </a:solidFill>
              </a:rPr>
              <a:t>Approved by FamilyLife’s content team and executive leadership</a:t>
            </a:r>
          </a:p>
          <a:p>
            <a:pPr marL="342900" indent="-342900">
              <a:buFont typeface="Arial" panose="020B0604020202020204" pitchFamily="34" charset="0"/>
              <a:buChar char="•"/>
            </a:pPr>
            <a:r>
              <a:rPr lang="en-US" sz="2200" dirty="0">
                <a:solidFill>
                  <a:schemeClr val="tx1"/>
                </a:solidFill>
              </a:rPr>
              <a:t>Designed to be non-threatening and attract</a:t>
            </a:r>
            <a:br>
              <a:rPr lang="en-US" sz="2200" dirty="0">
                <a:solidFill>
                  <a:schemeClr val="tx1"/>
                </a:solidFill>
              </a:rPr>
            </a:br>
            <a:r>
              <a:rPr lang="en-US" sz="2200" dirty="0">
                <a:solidFill>
                  <a:schemeClr val="tx1"/>
                </a:solidFill>
              </a:rPr>
              <a:t>non-Christians</a:t>
            </a:r>
          </a:p>
          <a:p>
            <a:pPr marL="342900" indent="-342900">
              <a:buFont typeface="Arial" panose="020B0604020202020204" pitchFamily="34" charset="0"/>
              <a:buChar char="•"/>
            </a:pPr>
            <a:r>
              <a:rPr lang="en-US" sz="2200" dirty="0">
                <a:solidFill>
                  <a:schemeClr val="tx1"/>
                </a:solidFill>
              </a:rPr>
              <a:t>Perfect for Exposure Events</a:t>
            </a:r>
          </a:p>
          <a:p>
            <a:pPr marL="342900" indent="-342900">
              <a:buFont typeface="Arial" panose="020B0604020202020204" pitchFamily="34" charset="0"/>
              <a:buChar char="•"/>
            </a:pPr>
            <a:r>
              <a:rPr lang="en-US" sz="2200" dirty="0">
                <a:solidFill>
                  <a:schemeClr val="tx1"/>
                </a:solidFill>
              </a:rPr>
              <a:t>Easy to deliver</a:t>
            </a:r>
          </a:p>
          <a:p>
            <a:pPr marL="342900" indent="-342900">
              <a:buFont typeface="Arial" panose="020B0604020202020204" pitchFamily="34" charset="0"/>
              <a:buChar char="•"/>
            </a:pPr>
            <a:r>
              <a:rPr lang="en-US" sz="2200" dirty="0">
                <a:solidFill>
                  <a:schemeClr val="tx1"/>
                </a:solidFill>
              </a:rPr>
              <a:t>Speaking notes and jokes provided</a:t>
            </a:r>
          </a:p>
          <a:p>
            <a:pPr marL="342900" indent="-342900">
              <a:buFont typeface="Arial" panose="020B0604020202020204" pitchFamily="34" charset="0"/>
              <a:buChar char="•"/>
            </a:pPr>
            <a:r>
              <a:rPr lang="en-US" sz="2200" dirty="0">
                <a:solidFill>
                  <a:schemeClr val="tx1"/>
                </a:solidFill>
              </a:rPr>
              <a:t>Designed for “Joe” </a:t>
            </a:r>
          </a:p>
        </p:txBody>
      </p:sp>
      <p:pic>
        <p:nvPicPr>
          <p:cNvPr id="5" name="Picture 4" descr="A screenshot of a cell phone&#10;&#10;Description automatically generated">
            <a:extLst>
              <a:ext uri="{FF2B5EF4-FFF2-40B4-BE49-F238E27FC236}">
                <a16:creationId xmlns:a16="http://schemas.microsoft.com/office/drawing/2014/main" id="{05BFEAA9-DDF5-4390-9840-B6C385E2B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555" y="2692486"/>
            <a:ext cx="7150734" cy="2989006"/>
          </a:xfrm>
          <a:prstGeom prst="rect">
            <a:avLst/>
          </a:prstGeom>
        </p:spPr>
      </p:pic>
    </p:spTree>
    <p:extLst>
      <p:ext uri="{BB962C8B-B14F-4D97-AF65-F5344CB8AC3E}">
        <p14:creationId xmlns:p14="http://schemas.microsoft.com/office/powerpoint/2010/main" val="57473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1E6276-AF43-4E46-B341-2F114462A5E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rPr>
              <a:t>Training for Trainers</a:t>
            </a:r>
            <a:r>
              <a:rPr kumimoji="0" lang="en-US" sz="3200" b="1" i="0" u="none" strike="noStrike" kern="1200" cap="none" spc="0" normalizeH="0" baseline="0" noProof="0" dirty="0">
                <a:ln>
                  <a:noFill/>
                </a:ln>
                <a:solidFill>
                  <a:srgbClr val="000000"/>
                </a:solidFill>
                <a:effectLst/>
                <a:uLnTx/>
                <a:uFillTx/>
                <a:latin typeface="Roboto Light"/>
                <a:ea typeface="+mn-ea"/>
                <a:cs typeface="+mn-cs"/>
              </a:rPr>
              <a:t> </a:t>
            </a:r>
          </a:p>
          <a:p>
            <a:pPr algn="ctr"/>
            <a:r>
              <a:rPr kumimoji="0" lang="en-US" sz="3200" b="1" i="0" u="none" strike="noStrike" kern="1200" cap="none" spc="0" normalizeH="0" baseline="0" noProof="0" dirty="0">
                <a:ln>
                  <a:noFill/>
                </a:ln>
                <a:solidFill>
                  <a:srgbClr val="000000"/>
                </a:solidFill>
                <a:effectLst/>
                <a:uLnTx/>
                <a:uFillTx/>
                <a:latin typeface="Roboto Light"/>
                <a:ea typeface="+mn-ea"/>
                <a:cs typeface="+mn-cs"/>
              </a:rPr>
              <a:t>Training Module</a:t>
            </a:r>
            <a:endParaRPr lang="en-US" b="1" dirty="0">
              <a:latin typeface="Roboto Light"/>
            </a:endParaRPr>
          </a:p>
        </p:txBody>
      </p:sp>
      <p:sp>
        <p:nvSpPr>
          <p:cNvPr id="6" name="Content Placeholder 2">
            <a:extLst>
              <a:ext uri="{FF2B5EF4-FFF2-40B4-BE49-F238E27FC236}">
                <a16:creationId xmlns:a16="http://schemas.microsoft.com/office/drawing/2014/main" id="{1E9FDD17-4555-4A3F-AB34-BA4401F9368E}"/>
              </a:ext>
            </a:extLst>
          </p:cNvPr>
          <p:cNvSpPr txBox="1">
            <a:spLocks/>
          </p:cNvSpPr>
          <p:nvPr/>
        </p:nvSpPr>
        <p:spPr>
          <a:xfrm>
            <a:off x="838200" y="2468879"/>
            <a:ext cx="4625340" cy="32004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3200" i="0" u="none" strike="noStrike" kern="1200" cap="none" spc="0" normalizeH="0" baseline="0" noProof="0" dirty="0">
                <a:ln>
                  <a:noFill/>
                </a:ln>
                <a:effectLst/>
                <a:uLnTx/>
                <a:uFillTx/>
                <a:latin typeface="Roboto Light"/>
              </a:rPr>
              <a:t>FamilyLife’s </a:t>
            </a:r>
            <a:r>
              <a:rPr kumimoji="0" lang="en-US" sz="3200" i="1" u="none" strike="noStrike" kern="1200" cap="none" spc="0" normalizeH="0" baseline="0" noProof="0" dirty="0">
                <a:ln>
                  <a:noFill/>
                </a:ln>
                <a:effectLst/>
                <a:uLnTx/>
                <a:uFillTx/>
                <a:latin typeface="Roboto Light"/>
              </a:rPr>
              <a:t>Speaker Training</a:t>
            </a:r>
            <a:r>
              <a:rPr kumimoji="0" lang="en-US" sz="3200" u="none" strike="noStrike" kern="1200" cap="none" spc="0" normalizeH="0" baseline="0" noProof="0" dirty="0">
                <a:ln>
                  <a:noFill/>
                </a:ln>
                <a:effectLst/>
                <a:uLnTx/>
                <a:uFillTx/>
                <a:latin typeface="Roboto Light"/>
              </a:rPr>
              <a:t> </a:t>
            </a:r>
            <a:r>
              <a:rPr kumimoji="0" lang="en-US" sz="3200" i="0" u="none" strike="noStrike" kern="1200" cap="none" spc="0" normalizeH="0" baseline="0" noProof="0" dirty="0">
                <a:ln>
                  <a:noFill/>
                </a:ln>
                <a:effectLst/>
                <a:uLnTx/>
                <a:uFillTx/>
                <a:latin typeface="Roboto Light"/>
              </a:rPr>
              <a:t>can help you to train more effectively</a:t>
            </a:r>
          </a:p>
          <a:p>
            <a:pPr marL="0" indent="0">
              <a:buNone/>
              <a:defRPr/>
            </a:pPr>
            <a:r>
              <a:rPr kumimoji="0" lang="en-US" sz="3200" b="1" i="0" u="none" strike="noStrike" kern="1200" cap="none" spc="0" normalizeH="0" baseline="0" noProof="0" dirty="0">
                <a:ln>
                  <a:noFill/>
                </a:ln>
                <a:effectLst/>
                <a:uLnTx/>
                <a:uFillTx/>
                <a:latin typeface="Roboto Light"/>
              </a:rPr>
              <a:t>AND</a:t>
            </a:r>
            <a:r>
              <a:rPr kumimoji="0" lang="en-US" sz="3200" i="0" u="none" strike="noStrike" kern="1200" cap="none" spc="0" normalizeH="0" baseline="0" noProof="0" dirty="0">
                <a:ln>
                  <a:noFill/>
                </a:ln>
                <a:effectLst/>
                <a:uLnTx/>
                <a:uFillTx/>
                <a:latin typeface="Roboto Light"/>
              </a:rPr>
              <a:t> be equipped to conduct non-WTR exposure events.</a:t>
            </a:r>
            <a:r>
              <a:rPr lang="en-US" sz="3200" dirty="0">
                <a:latin typeface="Roboto Light"/>
              </a:rPr>
              <a:t>  </a:t>
            </a:r>
            <a:endParaRPr kumimoji="0" lang="en-US" sz="3200" i="0" u="none" strike="noStrike" kern="1200" cap="none" spc="0" normalizeH="0" baseline="0" noProof="0" dirty="0">
              <a:ln>
                <a:noFill/>
              </a:ln>
              <a:effectLst/>
              <a:uLnTx/>
              <a:uFillTx/>
              <a:latin typeface="Roboto Light"/>
            </a:endParaRPr>
          </a:p>
        </p:txBody>
      </p:sp>
      <p:pic>
        <p:nvPicPr>
          <p:cNvPr id="7" name="Picture 6" descr="A picture containing mountain, man&#10;&#10;Description automatically generated">
            <a:extLst>
              <a:ext uri="{FF2B5EF4-FFF2-40B4-BE49-F238E27FC236}">
                <a16:creationId xmlns:a16="http://schemas.microsoft.com/office/drawing/2014/main" id="{3B7CEB60-BA5C-4020-A2F0-AE88590292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7076" y="1825625"/>
            <a:ext cx="3192783" cy="4170052"/>
          </a:xfrm>
          <a:prstGeom prst="rect">
            <a:avLst/>
          </a:prstGeom>
          <a:ln>
            <a:solidFill>
              <a:srgbClr val="000000"/>
            </a:solidFill>
          </a:ln>
        </p:spPr>
      </p:pic>
    </p:spTree>
    <p:extLst>
      <p:ext uri="{BB962C8B-B14F-4D97-AF65-F5344CB8AC3E}">
        <p14:creationId xmlns:p14="http://schemas.microsoft.com/office/powerpoint/2010/main" val="4150980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44C07E8-21EC-4AA1-A55D-24C30062CEC1}"/>
              </a:ext>
            </a:extLst>
          </p:cNvPr>
          <p:cNvSpPr>
            <a:spLocks noGrp="1"/>
          </p:cNvSpPr>
          <p:nvPr>
            <p:ph type="title"/>
          </p:nvPr>
        </p:nvSpPr>
        <p:spPr>
          <a:xfrm>
            <a:off x="1320799" y="558801"/>
            <a:ext cx="9307690" cy="769948"/>
          </a:xfrm>
        </p:spPr>
        <p:txBody>
          <a:bodyPr/>
          <a:lstStyle/>
          <a:p>
            <a:pPr algn="ctr"/>
            <a:r>
              <a:rPr lang="en-US" sz="4400" b="1" dirty="0">
                <a:solidFill>
                  <a:schemeClr val="tx1"/>
                </a:solidFill>
              </a:rPr>
              <a:t>Leading Outreach Small Groups</a:t>
            </a:r>
          </a:p>
        </p:txBody>
      </p:sp>
      <p:sp>
        <p:nvSpPr>
          <p:cNvPr id="4" name="TextBox 3">
            <a:extLst>
              <a:ext uri="{FF2B5EF4-FFF2-40B4-BE49-F238E27FC236}">
                <a16:creationId xmlns:a16="http://schemas.microsoft.com/office/drawing/2014/main" id="{D96AE174-B3A3-44EB-9237-D54DEC4E41A8}"/>
              </a:ext>
            </a:extLst>
          </p:cNvPr>
          <p:cNvSpPr txBox="1"/>
          <p:nvPr/>
        </p:nvSpPr>
        <p:spPr>
          <a:xfrm>
            <a:off x="891821" y="1682044"/>
            <a:ext cx="10165646" cy="3847207"/>
          </a:xfrm>
          <a:prstGeom prst="rect">
            <a:avLst/>
          </a:prstGeom>
          <a:noFill/>
        </p:spPr>
        <p:txBody>
          <a:bodyPr wrap="square" rtlCol="0">
            <a:spAutoFit/>
          </a:bodyPr>
          <a:lstStyle/>
          <a:p>
            <a:r>
              <a:rPr lang="en-US" sz="2800" dirty="0">
                <a:effectLst/>
                <a:latin typeface="Roboto Light"/>
                <a:ea typeface="Times" panose="02020603050405020304" pitchFamily="18" charset="0"/>
                <a:cs typeface="Times New Roman" panose="02020603050405020304" pitchFamily="18" charset="0"/>
              </a:rPr>
              <a:t>Lead a small group with non-Christians in the same manner as a regular group, with special attention to the following tips. </a:t>
            </a:r>
          </a:p>
          <a:p>
            <a:endParaRPr lang="en-US" sz="2400" b="1" dirty="0">
              <a:latin typeface="Roboto Light"/>
              <a:cs typeface="Times New Roman" panose="02020603050405020304" pitchFamily="18" charset="0"/>
            </a:endParaRPr>
          </a:p>
          <a:p>
            <a:pPr marL="914400" lvl="1" indent="-457200">
              <a:buClr>
                <a:schemeClr val="tx1"/>
              </a:buClr>
              <a:buFont typeface="+mj-lt"/>
              <a:buAutoNum type="alphaLcParenR"/>
            </a:pPr>
            <a:r>
              <a:rPr lang="en-US" sz="2800" b="1" dirty="0">
                <a:solidFill>
                  <a:srgbClr val="C00000"/>
                </a:solidFill>
                <a:latin typeface="Roboto Light"/>
                <a:cs typeface="Times New Roman" panose="02020603050405020304" pitchFamily="18" charset="0"/>
              </a:rPr>
              <a:t>Be patient</a:t>
            </a:r>
            <a:endParaRPr lang="en-US" sz="2800" b="1" dirty="0">
              <a:latin typeface="Roboto Light"/>
              <a:cs typeface="Times New Roman" panose="02020603050405020304" pitchFamily="18" charset="0"/>
            </a:endParaRPr>
          </a:p>
          <a:p>
            <a:pPr marL="914400" lvl="1" indent="-457200">
              <a:buFont typeface="+mj-lt"/>
              <a:buAutoNum type="alphaLcParenR"/>
            </a:pPr>
            <a:endParaRPr lang="en-US" sz="2800" b="1" dirty="0">
              <a:latin typeface="Roboto Light"/>
              <a:cs typeface="Times New Roman" panose="02020603050405020304" pitchFamily="18" charset="0"/>
            </a:endParaRPr>
          </a:p>
          <a:p>
            <a:pPr marL="914400" lvl="1" indent="-457200">
              <a:buClr>
                <a:schemeClr val="tx1"/>
              </a:buClr>
              <a:buFont typeface="+mj-lt"/>
              <a:buAutoNum type="alphaLcParenR"/>
            </a:pPr>
            <a:r>
              <a:rPr lang="en-US" sz="2800" b="1" dirty="0">
                <a:solidFill>
                  <a:srgbClr val="C00000"/>
                </a:solidFill>
                <a:latin typeface="Roboto Light"/>
                <a:cs typeface="Times New Roman" panose="02020603050405020304" pitchFamily="18" charset="0"/>
              </a:rPr>
              <a:t>Protect</a:t>
            </a:r>
          </a:p>
          <a:p>
            <a:pPr marL="914400" lvl="1" indent="-457200">
              <a:buClr>
                <a:schemeClr val="tx1"/>
              </a:buClr>
              <a:buFont typeface="+mj-lt"/>
              <a:buAutoNum type="alphaLcParenR"/>
            </a:pPr>
            <a:endParaRPr lang="en-US" sz="2800" b="1" dirty="0">
              <a:solidFill>
                <a:srgbClr val="C00000"/>
              </a:solidFill>
              <a:latin typeface="Roboto Light"/>
              <a:cs typeface="Times New Roman" panose="02020603050405020304" pitchFamily="18" charset="0"/>
            </a:endParaRPr>
          </a:p>
          <a:p>
            <a:pPr marL="914400" lvl="1" indent="-457200">
              <a:buClr>
                <a:schemeClr val="tx1"/>
              </a:buClr>
              <a:buFont typeface="+mj-lt"/>
              <a:buAutoNum type="alphaLcParenR"/>
            </a:pPr>
            <a:r>
              <a:rPr lang="en-US" sz="2800" b="1" dirty="0">
                <a:solidFill>
                  <a:srgbClr val="C00000"/>
                </a:solidFill>
                <a:latin typeface="Roboto Light"/>
                <a:cs typeface="Times New Roman" panose="02020603050405020304" pitchFamily="18" charset="0"/>
              </a:rPr>
              <a:t>Create a non-threatening environment</a:t>
            </a:r>
          </a:p>
          <a:p>
            <a:endParaRPr lang="en-US" sz="2400" b="1" dirty="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7169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4C0B2D3-E840-47F1-A8CD-64BE4C3264AC}"/>
              </a:ext>
            </a:extLst>
          </p:cNvPr>
          <p:cNvSpPr txBox="1">
            <a:spLocks/>
          </p:cNvSpPr>
          <p:nvPr/>
        </p:nvSpPr>
        <p:spPr>
          <a:xfrm>
            <a:off x="891821" y="558801"/>
            <a:ext cx="10436579" cy="671688"/>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rgbClr val="8B8F8E"/>
              </a:buClr>
              <a:buFont typeface="Roboto Medium"/>
              <a:buNone/>
              <a:defRPr sz="32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4400" b="1" kern="0" dirty="0">
                <a:solidFill>
                  <a:schemeClr val="tx1"/>
                </a:solidFill>
              </a:rPr>
              <a:t>Leading Outreach Small Groups (</a:t>
            </a:r>
            <a:r>
              <a:rPr lang="en-US" sz="4400" b="1" kern="0" dirty="0" err="1">
                <a:solidFill>
                  <a:schemeClr val="tx1"/>
                </a:solidFill>
              </a:rPr>
              <a:t>cont</a:t>
            </a:r>
            <a:r>
              <a:rPr lang="en-US" sz="4400" b="1" kern="0" dirty="0">
                <a:solidFill>
                  <a:schemeClr val="tx1"/>
                </a:solidFill>
              </a:rPr>
              <a:t>)</a:t>
            </a:r>
          </a:p>
        </p:txBody>
      </p:sp>
      <p:sp>
        <p:nvSpPr>
          <p:cNvPr id="5" name="TextBox 4">
            <a:extLst>
              <a:ext uri="{FF2B5EF4-FFF2-40B4-BE49-F238E27FC236}">
                <a16:creationId xmlns:a16="http://schemas.microsoft.com/office/drawing/2014/main" id="{24B8E5F8-1FDE-45E3-B5F6-4DAF12D6AE62}"/>
              </a:ext>
            </a:extLst>
          </p:cNvPr>
          <p:cNvSpPr txBox="1"/>
          <p:nvPr/>
        </p:nvSpPr>
        <p:spPr>
          <a:xfrm>
            <a:off x="891821" y="1874728"/>
            <a:ext cx="9708445" cy="3108543"/>
          </a:xfrm>
          <a:prstGeom prst="rect">
            <a:avLst/>
          </a:prstGeom>
          <a:noFill/>
        </p:spPr>
        <p:txBody>
          <a:bodyPr wrap="square" rtlCol="0">
            <a:spAutoFit/>
          </a:bodyPr>
          <a:lstStyle/>
          <a:p>
            <a:pPr marL="971550" lvl="1" indent="-514350">
              <a:buClr>
                <a:schemeClr val="tx1"/>
              </a:buClr>
              <a:buFont typeface="+mj-lt"/>
              <a:buAutoNum type="alphaLcParenR" startAt="4"/>
            </a:pPr>
            <a:r>
              <a:rPr lang="en-US" sz="2800" b="1" dirty="0">
                <a:solidFill>
                  <a:srgbClr val="C00000"/>
                </a:solidFill>
                <a:latin typeface="Roboto Light"/>
                <a:cs typeface="Times New Roman" panose="02020603050405020304" pitchFamily="18" charset="0"/>
              </a:rPr>
              <a:t>Don’t teach</a:t>
            </a:r>
          </a:p>
          <a:p>
            <a:pPr marL="971550" lvl="1" indent="-514350">
              <a:buClr>
                <a:schemeClr val="tx1"/>
              </a:buClr>
              <a:buFont typeface="+mj-lt"/>
              <a:buAutoNum type="alphaLcParenR" startAt="4"/>
            </a:pPr>
            <a:endParaRPr lang="en-US" sz="2800" b="1" dirty="0">
              <a:solidFill>
                <a:srgbClr val="C00000"/>
              </a:solidFill>
              <a:latin typeface="Roboto Light"/>
              <a:cs typeface="Times New Roman" panose="02020603050405020304" pitchFamily="18" charset="0"/>
            </a:endParaRPr>
          </a:p>
          <a:p>
            <a:pPr marL="971550" lvl="1" indent="-514350">
              <a:buClr>
                <a:schemeClr val="tx1"/>
              </a:buClr>
              <a:buFont typeface="+mj-lt"/>
              <a:buAutoNum type="alphaLcParenR" startAt="4"/>
            </a:pPr>
            <a:r>
              <a:rPr lang="en-US" sz="2800" b="1" dirty="0">
                <a:solidFill>
                  <a:srgbClr val="C00000"/>
                </a:solidFill>
                <a:latin typeface="Roboto Light"/>
                <a:cs typeface="Times New Roman" panose="02020603050405020304" pitchFamily="18" charset="0"/>
              </a:rPr>
              <a:t>Have fun!</a:t>
            </a:r>
          </a:p>
          <a:p>
            <a:pPr marL="971550" lvl="1" indent="-514350">
              <a:buClr>
                <a:schemeClr val="tx1"/>
              </a:buClr>
              <a:buFont typeface="+mj-lt"/>
              <a:buAutoNum type="alphaLcParenR" startAt="4"/>
            </a:pPr>
            <a:endParaRPr lang="en-US" sz="2800" b="1" dirty="0">
              <a:solidFill>
                <a:srgbClr val="C00000"/>
              </a:solidFill>
              <a:latin typeface="Roboto Light"/>
              <a:cs typeface="Times New Roman" panose="02020603050405020304" pitchFamily="18" charset="0"/>
            </a:endParaRPr>
          </a:p>
          <a:p>
            <a:pPr marL="971550" lvl="1" indent="-514350">
              <a:buClr>
                <a:schemeClr val="tx1"/>
              </a:buClr>
              <a:buFont typeface="+mj-lt"/>
              <a:buAutoNum type="alphaLcParenR" startAt="4"/>
            </a:pPr>
            <a:r>
              <a:rPr lang="en-US" sz="2800" b="1" dirty="0">
                <a:solidFill>
                  <a:srgbClr val="C00000"/>
                </a:solidFill>
                <a:latin typeface="Roboto Light"/>
                <a:cs typeface="Times New Roman" panose="02020603050405020304" pitchFamily="18" charset="0"/>
              </a:rPr>
              <a:t>Be flexible</a:t>
            </a:r>
          </a:p>
          <a:p>
            <a:pPr marL="971550" lvl="1" indent="-514350">
              <a:buClr>
                <a:schemeClr val="tx1"/>
              </a:buClr>
              <a:buFont typeface="+mj-lt"/>
              <a:buAutoNum type="alphaLcParenR" startAt="4"/>
            </a:pPr>
            <a:endParaRPr lang="en-US" sz="2800" b="1" dirty="0">
              <a:solidFill>
                <a:srgbClr val="C00000"/>
              </a:solidFill>
              <a:latin typeface="Roboto Light"/>
              <a:cs typeface="Times New Roman" panose="02020603050405020304" pitchFamily="18" charset="0"/>
            </a:endParaRPr>
          </a:p>
          <a:p>
            <a:pPr marL="971550" lvl="1" indent="-514350">
              <a:buClr>
                <a:schemeClr val="tx1"/>
              </a:buClr>
              <a:buFont typeface="+mj-lt"/>
              <a:buAutoNum type="alphaLcParenR" startAt="4"/>
            </a:pPr>
            <a:r>
              <a:rPr lang="en-US" sz="2800" b="1" dirty="0">
                <a:solidFill>
                  <a:srgbClr val="C00000"/>
                </a:solidFill>
                <a:latin typeface="Roboto Light"/>
                <a:cs typeface="Times New Roman" panose="02020603050405020304" pitchFamily="18" charset="0"/>
              </a:rPr>
              <a:t>Respect privacy</a:t>
            </a:r>
          </a:p>
        </p:txBody>
      </p:sp>
    </p:spTree>
    <p:extLst>
      <p:ext uri="{BB962C8B-B14F-4D97-AF65-F5344CB8AC3E}">
        <p14:creationId xmlns:p14="http://schemas.microsoft.com/office/powerpoint/2010/main" val="362835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4600F9-6863-4DEF-8841-3141881D4978}"/>
              </a:ext>
            </a:extLst>
          </p:cNvPr>
          <p:cNvPicPr>
            <a:picLocks noChangeAspect="1"/>
          </p:cNvPicPr>
          <p:nvPr/>
        </p:nvPicPr>
        <p:blipFill>
          <a:blip r:embed="rId3"/>
          <a:stretch>
            <a:fillRect/>
          </a:stretch>
        </p:blipFill>
        <p:spPr>
          <a:xfrm>
            <a:off x="1" y="209577"/>
            <a:ext cx="10111074" cy="5393202"/>
          </a:xfrm>
          <a:prstGeom prst="rect">
            <a:avLst/>
          </a:prstGeom>
          <a:noFill/>
          <a:ln>
            <a:noFill/>
          </a:ln>
        </p:spPr>
      </p:pic>
      <p:sp>
        <p:nvSpPr>
          <p:cNvPr id="4" name="TextBox 3">
            <a:extLst>
              <a:ext uri="{FF2B5EF4-FFF2-40B4-BE49-F238E27FC236}">
                <a16:creationId xmlns:a16="http://schemas.microsoft.com/office/drawing/2014/main" id="{076D9834-E993-4D95-AC87-BC3F05F0AF3E}"/>
              </a:ext>
            </a:extLst>
          </p:cNvPr>
          <p:cNvSpPr txBox="1"/>
          <p:nvPr/>
        </p:nvSpPr>
        <p:spPr>
          <a:xfrm>
            <a:off x="1256621" y="5602779"/>
            <a:ext cx="7597833" cy="954107"/>
          </a:xfrm>
          <a:prstGeom prst="rect">
            <a:avLst/>
          </a:prstGeom>
          <a:noFill/>
        </p:spPr>
        <p:txBody>
          <a:bodyPr wrap="square" rtlCol="0">
            <a:spAutoFit/>
          </a:bodyPr>
          <a:lstStyle/>
          <a:p>
            <a:r>
              <a:rPr lang="en-US" sz="2800" i="1" dirty="0">
                <a:latin typeface="Roboto"/>
                <a:ea typeface="Cambria" panose="02040503050406030204" pitchFamily="18" charset="0"/>
              </a:rPr>
              <a:t>A deeper discussion on hosting small groups for the express purpose of sharing the Gospel</a:t>
            </a:r>
            <a:endParaRPr lang="en-US" i="1" dirty="0">
              <a:latin typeface="Roboto"/>
              <a:ea typeface="Cambria" panose="02040503050406030204" pitchFamily="18" charset="0"/>
            </a:endParaRPr>
          </a:p>
        </p:txBody>
      </p:sp>
    </p:spTree>
    <p:extLst>
      <p:ext uri="{BB962C8B-B14F-4D97-AF65-F5344CB8AC3E}">
        <p14:creationId xmlns:p14="http://schemas.microsoft.com/office/powerpoint/2010/main" val="399960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435C3D-BCEB-4E17-B1DE-1857B8B168C5}"/>
              </a:ext>
            </a:extLst>
          </p:cNvPr>
          <p:cNvSpPr txBox="1"/>
          <p:nvPr/>
        </p:nvSpPr>
        <p:spPr>
          <a:xfrm>
            <a:off x="891821" y="1682044"/>
            <a:ext cx="9708445" cy="4278094"/>
          </a:xfrm>
          <a:prstGeom prst="rect">
            <a:avLst/>
          </a:prstGeom>
          <a:noFill/>
        </p:spPr>
        <p:txBody>
          <a:bodyPr wrap="square" rtlCol="0">
            <a:spAutoFit/>
          </a:bodyPr>
          <a:lstStyle/>
          <a:p>
            <a:endParaRPr lang="en-US" sz="2400" b="1" dirty="0">
              <a:latin typeface="Roboto Light"/>
              <a:cs typeface="Times New Roman" panose="02020603050405020304" pitchFamily="18" charset="0"/>
            </a:endParaRPr>
          </a:p>
          <a:p>
            <a:pPr marL="971550" lvl="1" indent="-514350">
              <a:buClr>
                <a:schemeClr val="tx1"/>
              </a:buClr>
              <a:buFont typeface="+mj-lt"/>
              <a:buAutoNum type="alphaLcParenR" startAt="8"/>
            </a:pPr>
            <a:r>
              <a:rPr lang="en-US" sz="2800" b="1" dirty="0">
                <a:solidFill>
                  <a:srgbClr val="C00000"/>
                </a:solidFill>
                <a:latin typeface="Roboto Light"/>
                <a:cs typeface="Times New Roman" panose="02020603050405020304" pitchFamily="18" charset="0"/>
              </a:rPr>
              <a:t>Start and end on time</a:t>
            </a:r>
          </a:p>
          <a:p>
            <a:pPr marL="971550" lvl="1" indent="-514350">
              <a:buClr>
                <a:schemeClr val="tx1"/>
              </a:buClr>
              <a:buFont typeface="+mj-lt"/>
              <a:buAutoNum type="alphaLcParenR" startAt="8"/>
            </a:pPr>
            <a:endParaRPr lang="en-US" sz="2800" b="1" dirty="0">
              <a:solidFill>
                <a:srgbClr val="C00000"/>
              </a:solidFill>
              <a:latin typeface="Roboto Light"/>
              <a:cs typeface="Times New Roman" panose="02020603050405020304" pitchFamily="18" charset="0"/>
            </a:endParaRPr>
          </a:p>
          <a:p>
            <a:pPr marL="971550" lvl="1" indent="-514350">
              <a:buClr>
                <a:schemeClr val="tx1"/>
              </a:buClr>
              <a:buFont typeface="+mj-lt"/>
              <a:buAutoNum type="alphaLcParenR" startAt="8"/>
            </a:pPr>
            <a:r>
              <a:rPr lang="en-US" sz="2800" b="1" dirty="0">
                <a:solidFill>
                  <a:srgbClr val="C00000"/>
                </a:solidFill>
                <a:latin typeface="Roboto Light"/>
                <a:cs typeface="Times New Roman" panose="02020603050405020304" pitchFamily="18" charset="0"/>
              </a:rPr>
              <a:t>Work together as a team</a:t>
            </a:r>
          </a:p>
          <a:p>
            <a:pPr marL="971550" lvl="1" indent="-514350">
              <a:buClr>
                <a:schemeClr val="tx1"/>
              </a:buClr>
              <a:buFont typeface="+mj-lt"/>
              <a:buAutoNum type="alphaLcParenR" startAt="8"/>
            </a:pPr>
            <a:endParaRPr lang="en-US" sz="2800" b="1" dirty="0">
              <a:solidFill>
                <a:srgbClr val="C00000"/>
              </a:solidFill>
              <a:latin typeface="Roboto Light"/>
              <a:cs typeface="Times New Roman" panose="02020603050405020304" pitchFamily="18" charset="0"/>
            </a:endParaRPr>
          </a:p>
          <a:p>
            <a:pPr marL="971550" lvl="1" indent="-514350">
              <a:buClr>
                <a:schemeClr val="tx1"/>
              </a:buClr>
              <a:buFont typeface="+mj-lt"/>
              <a:buAutoNum type="alphaLcParenR" startAt="8"/>
            </a:pPr>
            <a:r>
              <a:rPr lang="en-US" sz="2800" b="1" dirty="0">
                <a:solidFill>
                  <a:srgbClr val="C00000"/>
                </a:solidFill>
                <a:latin typeface="Roboto Light"/>
                <a:cs typeface="Times New Roman" panose="02020603050405020304" pitchFamily="18" charset="0"/>
              </a:rPr>
              <a:t>Don’t accidentally embarrass anyone</a:t>
            </a:r>
          </a:p>
          <a:p>
            <a:pPr marL="971550" lvl="1" indent="-514350">
              <a:buClr>
                <a:schemeClr val="tx1"/>
              </a:buClr>
              <a:buFont typeface="+mj-lt"/>
              <a:buAutoNum type="alphaLcParenR" startAt="8"/>
            </a:pPr>
            <a:endParaRPr lang="en-US" sz="2800" b="1" dirty="0">
              <a:solidFill>
                <a:srgbClr val="C00000"/>
              </a:solidFill>
              <a:latin typeface="Roboto Light"/>
              <a:cs typeface="Times New Roman" panose="02020603050405020304" pitchFamily="18" charset="0"/>
            </a:endParaRPr>
          </a:p>
          <a:p>
            <a:pPr marL="971550" lvl="1" indent="-514350">
              <a:buClr>
                <a:schemeClr val="tx1"/>
              </a:buClr>
              <a:buFont typeface="+mj-lt"/>
              <a:buAutoNum type="alphaLcParenR" startAt="8"/>
            </a:pPr>
            <a:r>
              <a:rPr lang="en-US" sz="2800" b="1" dirty="0">
                <a:solidFill>
                  <a:srgbClr val="C00000"/>
                </a:solidFill>
                <a:latin typeface="Roboto Light"/>
                <a:cs typeface="Times New Roman" panose="02020603050405020304" pitchFamily="18" charset="0"/>
              </a:rPr>
              <a:t>Don’t force people to talk</a:t>
            </a:r>
          </a:p>
          <a:p>
            <a:pPr marL="971550" lvl="1" indent="-514350">
              <a:buClr>
                <a:schemeClr val="tx1"/>
              </a:buClr>
              <a:buFont typeface="+mj-lt"/>
              <a:buAutoNum type="alphaLcParenR" startAt="8"/>
            </a:pPr>
            <a:endParaRPr lang="en-US" sz="2800" b="1" dirty="0">
              <a:solidFill>
                <a:srgbClr val="C00000"/>
              </a:solidFill>
              <a:latin typeface="Roboto Light"/>
              <a:cs typeface="Times New Roman" panose="02020603050405020304" pitchFamily="18" charset="0"/>
            </a:endParaRPr>
          </a:p>
          <a:p>
            <a:endParaRPr lang="en-US" sz="2400" b="1" dirty="0">
              <a:latin typeface="Century Gothic" panose="020B050202020202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A96DBA82-23E9-4559-BB3C-C62725EDCB86}"/>
              </a:ext>
            </a:extLst>
          </p:cNvPr>
          <p:cNvSpPr txBox="1">
            <a:spLocks noGrp="1"/>
          </p:cNvSpPr>
          <p:nvPr>
            <p:ph type="title"/>
          </p:nvPr>
        </p:nvSpPr>
        <p:spPr>
          <a:xfrm>
            <a:off x="838200" y="595884"/>
            <a:ext cx="10744200" cy="623316"/>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rgbClr val="8B8F8E"/>
              </a:buClr>
              <a:buFont typeface="Roboto Medium"/>
              <a:buNone/>
              <a:defRPr sz="3200" b="0" i="0" u="none" strike="noStrike" cap="none">
                <a:solidFill>
                  <a:srgbClr val="8B8F8E"/>
                </a:solidFill>
                <a:latin typeface="Roboto Medium"/>
                <a:ea typeface="Roboto Medium"/>
                <a:cs typeface="Roboto Medium"/>
                <a:sym typeface="Roboto Medium"/>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en-US" sz="4400" b="1" kern="0" dirty="0">
                <a:solidFill>
                  <a:schemeClr val="tx1"/>
                </a:solidFill>
              </a:rPr>
              <a:t>Leading Outreach Small </a:t>
            </a:r>
            <a:r>
              <a:rPr lang="en-US" sz="4400" b="1" dirty="0">
                <a:solidFill>
                  <a:schemeClr val="tx1"/>
                </a:solidFill>
              </a:rPr>
              <a:t>Groups  (</a:t>
            </a:r>
            <a:r>
              <a:rPr lang="en-US" sz="4400" b="1" dirty="0" err="1">
                <a:solidFill>
                  <a:schemeClr val="tx1"/>
                </a:solidFill>
              </a:rPr>
              <a:t>cont</a:t>
            </a:r>
            <a:r>
              <a:rPr lang="en-US" sz="4400" b="1" dirty="0">
                <a:solidFill>
                  <a:schemeClr val="tx1"/>
                </a:solidFill>
              </a:rPr>
              <a:t>)</a:t>
            </a:r>
            <a:endParaRPr lang="en-US" sz="4400" b="1" kern="0" dirty="0">
              <a:solidFill>
                <a:schemeClr val="tx1"/>
              </a:solidFill>
            </a:endParaRPr>
          </a:p>
        </p:txBody>
      </p:sp>
    </p:spTree>
    <p:extLst>
      <p:ext uri="{BB962C8B-B14F-4D97-AF65-F5344CB8AC3E}">
        <p14:creationId xmlns:p14="http://schemas.microsoft.com/office/powerpoint/2010/main" val="1455665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2D68258-B0FA-49CE-9EB3-D36C7698BA1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Roboto Medium"/>
                <a:ea typeface="+mj-ea"/>
                <a:cs typeface="Arial"/>
              </a:rPr>
              <a:t>Remember …</a:t>
            </a:r>
          </a:p>
        </p:txBody>
      </p:sp>
      <p:sp>
        <p:nvSpPr>
          <p:cNvPr id="6" name="Text Placeholder 2">
            <a:extLst>
              <a:ext uri="{FF2B5EF4-FFF2-40B4-BE49-F238E27FC236}">
                <a16:creationId xmlns:a16="http://schemas.microsoft.com/office/drawing/2014/main" id="{43523529-12F3-4B6D-A725-32667A3ABD08}"/>
              </a:ext>
            </a:extLst>
          </p:cNvPr>
          <p:cNvSpPr txBox="1">
            <a:spLocks/>
          </p:cNvSpPr>
          <p:nvPr/>
        </p:nvSpPr>
        <p:spPr>
          <a:xfrm>
            <a:off x="612422" y="2166366"/>
            <a:ext cx="10741378" cy="3471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0"/>
              </a:spcAft>
              <a:defRPr/>
            </a:pPr>
            <a:r>
              <a:rPr kumimoji="0" lang="en-US" sz="3200" b="1" i="0" u="none" strike="noStrike" kern="1200" cap="none" spc="0" normalizeH="0" baseline="0" noProof="0" dirty="0">
                <a:ln>
                  <a:noFill/>
                </a:ln>
                <a:effectLst/>
                <a:uLnTx/>
                <a:uFillTx/>
                <a:latin typeface="Roboto Light" pitchFamily="2" charset="0"/>
                <a:ea typeface="Roboto Light" pitchFamily="2" charset="0"/>
              </a:rPr>
              <a:t>As important as a good marriage is, it isn’t as important as having a relationship with Jesus Christ. </a:t>
            </a:r>
          </a:p>
          <a:p>
            <a:pPr>
              <a:lnSpc>
                <a:spcPct val="100000"/>
              </a:lnSpc>
              <a:spcBef>
                <a:spcPts val="0"/>
              </a:spcBef>
              <a:spcAft>
                <a:spcPts val="3000"/>
              </a:spcAft>
              <a:defRPr/>
            </a:pPr>
            <a:r>
              <a:rPr kumimoji="0" lang="en-US" sz="3200" b="1" i="0" u="none" strike="noStrike" kern="1200" cap="none" spc="0" normalizeH="0" baseline="0" noProof="0" dirty="0">
                <a:ln>
                  <a:noFill/>
                </a:ln>
                <a:effectLst/>
                <a:uLnTx/>
                <a:uFillTx/>
                <a:latin typeface="Roboto Light" pitchFamily="2" charset="0"/>
                <a:ea typeface="Roboto Light" pitchFamily="2" charset="0"/>
              </a:rPr>
              <a:t>Effective evangelism in small groups requires more preparation and a non-religious approach.</a:t>
            </a:r>
          </a:p>
        </p:txBody>
      </p:sp>
      <p:pic>
        <p:nvPicPr>
          <p:cNvPr id="7" name="Picture 6" descr="A picture containing clock&#10;&#10;Description automatically generated">
            <a:extLst>
              <a:ext uri="{FF2B5EF4-FFF2-40B4-BE49-F238E27FC236}">
                <a16:creationId xmlns:a16="http://schemas.microsoft.com/office/drawing/2014/main" id="{6A76168B-EBDE-46BA-A028-40D34B247093}"/>
              </a:ext>
            </a:extLst>
          </p:cNvPr>
          <p:cNvPicPr>
            <a:picLocks noChangeAspect="1"/>
          </p:cNvPicPr>
          <p:nvPr/>
        </p:nvPicPr>
        <p:blipFill rotWithShape="1">
          <a:blip r:embed="rId3">
            <a:extLst>
              <a:ext uri="{28A0092B-C50C-407E-A947-70E740481C1C}">
                <a14:useLocalDpi xmlns:a14="http://schemas.microsoft.com/office/drawing/2010/main" val="0"/>
              </a:ext>
            </a:extLst>
          </a:blip>
          <a:srcRect b="50833"/>
          <a:stretch/>
        </p:blipFill>
        <p:spPr>
          <a:xfrm>
            <a:off x="13350538" y="1368110"/>
            <a:ext cx="5090392" cy="1898573"/>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748BA29F-D89C-4579-99CD-C0B995679E39}"/>
              </a:ext>
            </a:extLst>
          </p:cNvPr>
          <p:cNvPicPr>
            <a:picLocks noChangeAspect="1"/>
          </p:cNvPicPr>
          <p:nvPr/>
        </p:nvPicPr>
        <p:blipFill rotWithShape="1">
          <a:blip r:embed="rId3">
            <a:extLst>
              <a:ext uri="{28A0092B-C50C-407E-A947-70E740481C1C}">
                <a14:useLocalDpi xmlns:a14="http://schemas.microsoft.com/office/drawing/2010/main" val="0"/>
              </a:ext>
            </a:extLst>
          </a:blip>
          <a:srcRect t="50833"/>
          <a:stretch/>
        </p:blipFill>
        <p:spPr>
          <a:xfrm>
            <a:off x="13350538" y="3745993"/>
            <a:ext cx="5090392" cy="1898573"/>
          </a:xfrm>
          <a:prstGeom prst="rect">
            <a:avLst/>
          </a:prstGeom>
        </p:spPr>
      </p:pic>
    </p:spTree>
    <p:extLst>
      <p:ext uri="{BB962C8B-B14F-4D97-AF65-F5344CB8AC3E}">
        <p14:creationId xmlns:p14="http://schemas.microsoft.com/office/powerpoint/2010/main" val="2696720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ADA7F-C437-47DA-BCC2-FA761919444B}"/>
              </a:ext>
            </a:extLst>
          </p:cNvPr>
          <p:cNvSpPr>
            <a:spLocks noGrp="1"/>
          </p:cNvSpPr>
          <p:nvPr>
            <p:ph type="title"/>
          </p:nvPr>
        </p:nvSpPr>
        <p:spPr>
          <a:xfrm>
            <a:off x="839787" y="457201"/>
            <a:ext cx="10515599" cy="660400"/>
          </a:xfrm>
        </p:spPr>
        <p:txBody>
          <a:bodyPr/>
          <a:lstStyle/>
          <a:p>
            <a:pPr algn="ctr"/>
            <a:r>
              <a:rPr lang="en-US" sz="4400" b="1" dirty="0">
                <a:solidFill>
                  <a:schemeClr val="tx1"/>
                </a:solidFill>
              </a:rPr>
              <a:t>Sharing the Gospel</a:t>
            </a:r>
          </a:p>
        </p:txBody>
      </p:sp>
      <p:sp>
        <p:nvSpPr>
          <p:cNvPr id="3" name="TextBox 2">
            <a:extLst>
              <a:ext uri="{FF2B5EF4-FFF2-40B4-BE49-F238E27FC236}">
                <a16:creationId xmlns:a16="http://schemas.microsoft.com/office/drawing/2014/main" id="{2C0C9678-D02F-48B1-9F31-F04EA0B769B4}"/>
              </a:ext>
            </a:extLst>
          </p:cNvPr>
          <p:cNvSpPr txBox="1"/>
          <p:nvPr/>
        </p:nvSpPr>
        <p:spPr>
          <a:xfrm>
            <a:off x="950869" y="1690062"/>
            <a:ext cx="10293434" cy="4062651"/>
          </a:xfrm>
          <a:prstGeom prst="rect">
            <a:avLst/>
          </a:prstGeom>
          <a:noFill/>
        </p:spPr>
        <p:txBody>
          <a:bodyPr wrap="square" rtlCol="0">
            <a:spAutoFit/>
          </a:bodyPr>
          <a:lstStyle/>
          <a:p>
            <a:pPr marL="0" marR="0">
              <a:spcBef>
                <a:spcPts val="0"/>
              </a:spcBef>
              <a:spcAft>
                <a:spcPts val="0"/>
              </a:spcAft>
            </a:pPr>
            <a:r>
              <a:rPr lang="en-US" sz="3200" b="1" dirty="0">
                <a:effectLst/>
                <a:latin typeface="Roboto Light"/>
                <a:ea typeface="Times" panose="02020603050405020304" pitchFamily="18" charset="0"/>
                <a:cs typeface="Times New Roman" panose="02020603050405020304" pitchFamily="18" charset="0"/>
              </a:rPr>
              <a:t>You can share the gospel several different ways:</a:t>
            </a:r>
          </a:p>
          <a:p>
            <a:pPr marL="0" marR="0">
              <a:spcBef>
                <a:spcPts val="0"/>
              </a:spcBef>
              <a:spcAft>
                <a:spcPts val="0"/>
              </a:spcAft>
            </a:pPr>
            <a:endParaRPr lang="en-US" sz="2800" b="1" dirty="0">
              <a:effectLst/>
              <a:latin typeface="Roboto Light"/>
              <a:ea typeface="Times" panose="02020603050405020304" pitchFamily="18" charset="0"/>
              <a:cs typeface="Times New Roman" panose="02020603050405020304" pitchFamily="18" charset="0"/>
            </a:endParaRPr>
          </a:p>
          <a:p>
            <a:pPr marL="465138" marR="0" indent="-465138">
              <a:spcBef>
                <a:spcPts val="0"/>
              </a:spcBef>
              <a:spcAft>
                <a:spcPts val="1200"/>
              </a:spcAft>
              <a:buAutoNum type="arabicPeriod"/>
            </a:pPr>
            <a:r>
              <a:rPr lang="en-US" sz="2800" b="1" dirty="0">
                <a:latin typeface="Roboto Light"/>
                <a:ea typeface="Times" panose="02020603050405020304" pitchFamily="18" charset="0"/>
                <a:cs typeface="Times New Roman" panose="02020603050405020304" pitchFamily="18" charset="0"/>
              </a:rPr>
              <a:t>Many of the studies have an explanation of the gospel in the </a:t>
            </a:r>
            <a:r>
              <a:rPr lang="en-US" sz="2800" b="1" u="sng" dirty="0">
                <a:latin typeface="Roboto Light"/>
                <a:ea typeface="Times" panose="02020603050405020304" pitchFamily="18" charset="0"/>
                <a:cs typeface="Times New Roman" panose="02020603050405020304" pitchFamily="18" charset="0"/>
              </a:rPr>
              <a:t>appendix</a:t>
            </a:r>
            <a:r>
              <a:rPr lang="en-US" sz="2800" b="1" dirty="0">
                <a:latin typeface="Roboto Light"/>
                <a:ea typeface="Times" panose="02020603050405020304" pitchFamily="18" charset="0"/>
                <a:cs typeface="Times New Roman" panose="02020603050405020304" pitchFamily="18" charset="0"/>
              </a:rPr>
              <a:t> or part of the study questions.</a:t>
            </a:r>
          </a:p>
          <a:p>
            <a:pPr marL="465138" marR="0" indent="-465138">
              <a:spcBef>
                <a:spcPts val="0"/>
              </a:spcBef>
              <a:spcAft>
                <a:spcPts val="1200"/>
              </a:spcAft>
              <a:buAutoNum type="arabicPeriod"/>
            </a:pPr>
            <a:r>
              <a:rPr lang="en-US" sz="2800" b="1" dirty="0">
                <a:latin typeface="Roboto Light"/>
                <a:ea typeface="Times" panose="02020603050405020304" pitchFamily="18" charset="0"/>
                <a:cs typeface="Times New Roman" panose="02020603050405020304" pitchFamily="18" charset="0"/>
              </a:rPr>
              <a:t>Give your </a:t>
            </a:r>
            <a:r>
              <a:rPr lang="en-US" sz="2800" b="1" u="sng" dirty="0">
                <a:latin typeface="Roboto Light"/>
                <a:ea typeface="Times" panose="02020603050405020304" pitchFamily="18" charset="0"/>
                <a:cs typeface="Times New Roman" panose="02020603050405020304" pitchFamily="18" charset="0"/>
              </a:rPr>
              <a:t>personal testimony </a:t>
            </a:r>
            <a:r>
              <a:rPr lang="en-US" sz="2800" b="1" dirty="0">
                <a:latin typeface="Roboto Light"/>
                <a:ea typeface="Times" panose="02020603050405020304" pitchFamily="18" charset="0"/>
                <a:cs typeface="Times New Roman" panose="02020603050405020304" pitchFamily="18" charset="0"/>
              </a:rPr>
              <a:t>within the discussion context.</a:t>
            </a:r>
          </a:p>
          <a:p>
            <a:pPr marL="465138" indent="-465138">
              <a:spcAft>
                <a:spcPts val="1200"/>
              </a:spcAft>
              <a:buFontTx/>
              <a:buAutoNum type="arabicPeriod"/>
            </a:pPr>
            <a:r>
              <a:rPr lang="en-US" sz="2800" b="1" dirty="0">
                <a:latin typeface="Roboto Light"/>
                <a:ea typeface="Times" panose="02020603050405020304" pitchFamily="18" charset="0"/>
                <a:cs typeface="Times New Roman" panose="02020603050405020304" pitchFamily="18" charset="0"/>
              </a:rPr>
              <a:t>Set up a </a:t>
            </a:r>
            <a:r>
              <a:rPr lang="en-US" sz="2800" b="1" u="sng" dirty="0">
                <a:latin typeface="Roboto Light"/>
                <a:ea typeface="Times" panose="02020603050405020304" pitchFamily="18" charset="0"/>
                <a:cs typeface="Times New Roman" panose="02020603050405020304" pitchFamily="18" charset="0"/>
              </a:rPr>
              <a:t>private appointment </a:t>
            </a:r>
            <a:r>
              <a:rPr lang="en-US" sz="2800" b="1" dirty="0">
                <a:latin typeface="Roboto Light"/>
                <a:ea typeface="Times" panose="02020603050405020304" pitchFamily="18" charset="0"/>
                <a:cs typeface="Times New Roman" panose="02020603050405020304" pitchFamily="18" charset="0"/>
              </a:rPr>
              <a:t>with a couple. </a:t>
            </a:r>
          </a:p>
          <a:p>
            <a:pPr marL="465138" marR="0" indent="-465138">
              <a:spcBef>
                <a:spcPts val="0"/>
              </a:spcBef>
              <a:spcAft>
                <a:spcPts val="1200"/>
              </a:spcAft>
              <a:buAutoNum type="arabicPeriod"/>
            </a:pPr>
            <a:r>
              <a:rPr lang="en-US" sz="2800" b="1" dirty="0">
                <a:latin typeface="Roboto Light"/>
                <a:ea typeface="Times" panose="02020603050405020304" pitchFamily="18" charset="0"/>
                <a:cs typeface="Times New Roman" panose="02020603050405020304" pitchFamily="18" charset="0"/>
              </a:rPr>
              <a:t>Invite the participants to </a:t>
            </a:r>
            <a:r>
              <a:rPr lang="en-US" sz="2800" b="1" u="sng" dirty="0">
                <a:latin typeface="Roboto Light"/>
                <a:ea typeface="Times" panose="02020603050405020304" pitchFamily="18" charset="0"/>
                <a:cs typeface="Times New Roman" panose="02020603050405020304" pitchFamily="18" charset="0"/>
              </a:rPr>
              <a:t>an event</a:t>
            </a:r>
            <a:r>
              <a:rPr lang="en-US" sz="2800" b="1" dirty="0">
                <a:latin typeface="Roboto Light"/>
                <a:ea typeface="Times" panose="02020603050405020304" pitchFamily="18" charset="0"/>
                <a:cs typeface="Times New Roman" panose="02020603050405020304" pitchFamily="18" charset="0"/>
              </a:rPr>
              <a:t> where the Gospel will be shared </a:t>
            </a:r>
            <a:endParaRPr lang="en-US" sz="2800" b="1" dirty="0">
              <a:effectLst/>
              <a:latin typeface="Roboto Light"/>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526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62AC25C-91A2-40DC-8138-0C0AF435BD06}"/>
              </a:ext>
            </a:extLst>
          </p:cNvPr>
          <p:cNvGrpSpPr/>
          <p:nvPr/>
        </p:nvGrpSpPr>
        <p:grpSpPr>
          <a:xfrm>
            <a:off x="2649220" y="3110424"/>
            <a:ext cx="6893558" cy="1271139"/>
            <a:chOff x="1320944" y="5197346"/>
            <a:chExt cx="4897786" cy="896625"/>
          </a:xfrm>
          <a:noFill/>
        </p:grpSpPr>
        <p:pic>
          <p:nvPicPr>
            <p:cNvPr id="5122" name="Picture 2">
              <a:extLst>
                <a:ext uri="{FF2B5EF4-FFF2-40B4-BE49-F238E27FC236}">
                  <a16:creationId xmlns:a16="http://schemas.microsoft.com/office/drawing/2014/main" id="{72D9BFC7-9E9F-4817-931C-7CB2B1421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944" y="5271360"/>
              <a:ext cx="1416837" cy="748597"/>
            </a:xfrm>
            <a:prstGeom prst="rect">
              <a:avLst/>
            </a:prstGeom>
            <a:grpFill/>
          </p:spPr>
        </p:pic>
        <p:pic>
          <p:nvPicPr>
            <p:cNvPr id="5124" name="Picture 4">
              <a:extLst>
                <a:ext uri="{FF2B5EF4-FFF2-40B4-BE49-F238E27FC236}">
                  <a16:creationId xmlns:a16="http://schemas.microsoft.com/office/drawing/2014/main" id="{5B1F40F0-8D3D-4A95-9139-308953BA23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505" y="5313653"/>
              <a:ext cx="1412608" cy="664010"/>
            </a:xfrm>
            <a:prstGeom prst="rect">
              <a:avLst/>
            </a:prstGeom>
            <a:grpFill/>
          </p:spPr>
        </p:pic>
        <p:pic>
          <p:nvPicPr>
            <p:cNvPr id="5126" name="Picture 6">
              <a:extLst>
                <a:ext uri="{FF2B5EF4-FFF2-40B4-BE49-F238E27FC236}">
                  <a16:creationId xmlns:a16="http://schemas.microsoft.com/office/drawing/2014/main" id="{D2BE807C-A8EC-4938-BE67-CA605784D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837" y="5197346"/>
              <a:ext cx="1416837" cy="896625"/>
            </a:xfrm>
            <a:prstGeom prst="rect">
              <a:avLst/>
            </a:prstGeom>
            <a:grpFill/>
          </p:spPr>
        </p:pic>
        <p:pic>
          <p:nvPicPr>
            <p:cNvPr id="5128" name="Picture 8">
              <a:extLst>
                <a:ext uri="{FF2B5EF4-FFF2-40B4-BE49-F238E27FC236}">
                  <a16:creationId xmlns:a16="http://schemas.microsoft.com/office/drawing/2014/main" id="{B9B5DEDE-3AD3-4177-B7EC-C85F00A958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6122" y="5224836"/>
              <a:ext cx="1412608" cy="841644"/>
            </a:xfrm>
            <a:prstGeom prst="rect">
              <a:avLst/>
            </a:prstGeom>
            <a:grpFill/>
          </p:spPr>
        </p:pic>
      </p:grpSp>
      <p:sp>
        <p:nvSpPr>
          <p:cNvPr id="13" name="Title 1">
            <a:extLst>
              <a:ext uri="{FF2B5EF4-FFF2-40B4-BE49-F238E27FC236}">
                <a16:creationId xmlns:a16="http://schemas.microsoft.com/office/drawing/2014/main" id="{4244C26A-4E2F-4CFB-8649-B8AA561146E3}"/>
              </a:ext>
            </a:extLst>
          </p:cNvPr>
          <p:cNvSpPr txBox="1">
            <a:spLocks/>
          </p:cNvSpPr>
          <p:nvPr/>
        </p:nvSpPr>
        <p:spPr>
          <a:xfrm>
            <a:off x="838200" y="365125"/>
            <a:ext cx="10515600" cy="1834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Roboto Medium"/>
                <a:ea typeface="+mj-ea"/>
                <a:cs typeface="Arial"/>
              </a:rPr>
              <a:t>The Four</a:t>
            </a:r>
            <a:br>
              <a:rPr kumimoji="0" lang="en-US" b="1" i="0" u="none" strike="noStrike" kern="1200" cap="none" spc="0" normalizeH="0" baseline="0" noProof="0" dirty="0">
                <a:ln>
                  <a:noFill/>
                </a:ln>
                <a:solidFill>
                  <a:srgbClr val="000000"/>
                </a:solidFill>
                <a:effectLst/>
                <a:uLnTx/>
                <a:uFillTx/>
                <a:latin typeface="Roboto Medium"/>
                <a:ea typeface="+mj-ea"/>
                <a:cs typeface="Arial"/>
              </a:rPr>
            </a:br>
            <a:r>
              <a:rPr kumimoji="0" lang="en-US" b="1" i="0" u="none" strike="noStrike" kern="1200" cap="none" spc="0" normalizeH="0" baseline="0" noProof="0" dirty="0">
                <a:ln>
                  <a:noFill/>
                </a:ln>
                <a:solidFill>
                  <a:srgbClr val="000000"/>
                </a:solidFill>
                <a:effectLst/>
                <a:uLnTx/>
                <a:uFillTx/>
                <a:latin typeface="Roboto Medium"/>
                <a:ea typeface="+mj-ea"/>
                <a:cs typeface="Arial"/>
              </a:rPr>
              <a:t>“</a:t>
            </a:r>
            <a:r>
              <a:rPr kumimoji="0" lang="en-US" sz="4000" i="0" u="none" strike="noStrike" kern="1200" cap="none" spc="0" normalizeH="0" baseline="0" noProof="0" dirty="0">
                <a:ln>
                  <a:noFill/>
                </a:ln>
                <a:solidFill>
                  <a:srgbClr val="000000"/>
                </a:solidFill>
                <a:effectLst/>
                <a:uLnTx/>
                <a:uFillTx/>
                <a:latin typeface="Roboto Medium"/>
                <a:ea typeface="+mj-ea"/>
                <a:cs typeface="Arial"/>
              </a:rPr>
              <a:t>a digital tool for a digital crowd”</a:t>
            </a:r>
            <a:endParaRPr kumimoji="0" lang="en-US" i="0" u="none" strike="noStrike" kern="1200" cap="none" spc="0" normalizeH="0" baseline="0" noProof="0" dirty="0">
              <a:ln>
                <a:noFill/>
              </a:ln>
              <a:solidFill>
                <a:srgbClr val="000000"/>
              </a:solidFill>
              <a:effectLst/>
              <a:uLnTx/>
              <a:uFillTx/>
              <a:latin typeface="Roboto Medium"/>
              <a:ea typeface="+mj-ea"/>
              <a:cs typeface="Arial"/>
            </a:endParaRPr>
          </a:p>
        </p:txBody>
      </p:sp>
      <p:pic>
        <p:nvPicPr>
          <p:cNvPr id="11" name="Picture 10" descr="A picture containing text, pool ball&#10;&#10;Description automatically generated">
            <a:hlinkClick r:id="rId7"/>
            <a:extLst>
              <a:ext uri="{FF2B5EF4-FFF2-40B4-BE49-F238E27FC236}">
                <a16:creationId xmlns:a16="http://schemas.microsoft.com/office/drawing/2014/main" id="{B2184364-C42E-4552-85ED-038965D339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6010" y="2825589"/>
            <a:ext cx="10515600" cy="2546185"/>
          </a:xfrm>
          <a:prstGeom prst="rect">
            <a:avLst/>
          </a:prstGeom>
        </p:spPr>
      </p:pic>
      <p:sp>
        <p:nvSpPr>
          <p:cNvPr id="3" name="TextBox 2">
            <a:extLst>
              <a:ext uri="{FF2B5EF4-FFF2-40B4-BE49-F238E27FC236}">
                <a16:creationId xmlns:a16="http://schemas.microsoft.com/office/drawing/2014/main" id="{83A05CEF-2B46-4ED1-AF6B-B1D2A1235725}"/>
              </a:ext>
            </a:extLst>
          </p:cNvPr>
          <p:cNvSpPr txBox="1"/>
          <p:nvPr/>
        </p:nvSpPr>
        <p:spPr>
          <a:xfrm>
            <a:off x="2220308" y="5643311"/>
            <a:ext cx="8287004" cy="707886"/>
          </a:xfrm>
          <a:prstGeom prst="rect">
            <a:avLst/>
          </a:prstGeom>
          <a:noFill/>
        </p:spPr>
        <p:txBody>
          <a:bodyPr wrap="square" rtlCol="0">
            <a:spAutoFit/>
          </a:bodyPr>
          <a:lstStyle/>
          <a:p>
            <a:pPr algn="ctr"/>
            <a:r>
              <a:rPr lang="en-US" sz="4000" b="1" u="sng" dirty="0">
                <a:solidFill>
                  <a:sysClr val="windowText" lastClr="000000"/>
                </a:solidFill>
                <a:latin typeface="+mj-lt"/>
              </a:rPr>
              <a:t>KNOWGOD.COM/EN/THEFOUR</a:t>
            </a:r>
            <a:endParaRPr lang="en-US" sz="4000" b="1" dirty="0">
              <a:latin typeface="+mj-lt"/>
            </a:endParaRPr>
          </a:p>
        </p:txBody>
      </p:sp>
    </p:spTree>
    <p:extLst>
      <p:ext uri="{BB962C8B-B14F-4D97-AF65-F5344CB8AC3E}">
        <p14:creationId xmlns:p14="http://schemas.microsoft.com/office/powerpoint/2010/main" val="2436407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2" name="Google Shape;152;p22"/>
          <p:cNvPicPr preferRelativeResize="0"/>
          <p:nvPr/>
        </p:nvPicPr>
        <p:blipFill rotWithShape="1">
          <a:blip r:embed="rId4">
            <a:alphaModFix/>
          </a:blip>
          <a:srcRect/>
          <a:stretch/>
        </p:blipFill>
        <p:spPr>
          <a:xfrm>
            <a:off x="180873" y="1084599"/>
            <a:ext cx="11829760" cy="4986264"/>
          </a:xfrm>
          <a:prstGeom prst="rect">
            <a:avLst/>
          </a:prstGeom>
          <a:noFill/>
          <a:ln>
            <a:noFill/>
          </a:ln>
        </p:spPr>
      </p:pic>
      <p:sp>
        <p:nvSpPr>
          <p:cNvPr id="153" name="Google Shape;15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solidFill>
                  <a:schemeClr val="tx1"/>
                </a:solidFill>
              </a:rPr>
              <a:t>Your Marriage can Present the Gospel</a:t>
            </a:r>
            <a:endParaRPr b="1" dirty="0">
              <a:solidFill>
                <a:schemeClr val="tx1"/>
              </a:solidFill>
            </a:endParaRPr>
          </a:p>
        </p:txBody>
      </p:sp>
      <p:sp>
        <p:nvSpPr>
          <p:cNvPr id="154" name="Google Shape;154;p22"/>
          <p:cNvSpPr txBox="1">
            <a:spLocks noGrp="1"/>
          </p:cNvSpPr>
          <p:nvPr>
            <p:ph type="title"/>
          </p:nvPr>
        </p:nvSpPr>
        <p:spPr>
          <a:xfrm>
            <a:off x="180750" y="5300075"/>
            <a:ext cx="11829600" cy="1325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Font typeface="Arial"/>
              <a:buNone/>
            </a:pPr>
            <a:r>
              <a:rPr lang="en-US" sz="2200" dirty="0">
                <a:solidFill>
                  <a:srgbClr val="000000"/>
                </a:solidFill>
                <a:latin typeface="Roboto"/>
                <a:ea typeface="Arial"/>
                <a:cs typeface="Arial"/>
                <a:sym typeface="Arial"/>
              </a:rPr>
              <a:t>Effective evangelism in small groups requires more preparation and a non-religious approach.</a:t>
            </a:r>
            <a:endParaRPr sz="4200" b="1" dirty="0">
              <a:solidFill>
                <a:srgbClr val="000000"/>
              </a:solidFill>
              <a:latin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E0110F-5644-4254-85C7-1D8B255DBE3A}"/>
              </a:ext>
            </a:extLst>
          </p:cNvPr>
          <p:cNvSpPr/>
          <p:nvPr/>
        </p:nvSpPr>
        <p:spPr>
          <a:xfrm>
            <a:off x="0" y="1"/>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A23F0-6E4E-4FF4-B651-39B51BF95251}"/>
              </a:ext>
            </a:extLst>
          </p:cNvPr>
          <p:cNvSpPr>
            <a:spLocks noGrp="1"/>
          </p:cNvSpPr>
          <p:nvPr>
            <p:ph type="title"/>
          </p:nvPr>
        </p:nvSpPr>
        <p:spPr>
          <a:xfrm rot="439367">
            <a:off x="8041050" y="2715452"/>
            <a:ext cx="3507316" cy="1427094"/>
          </a:xfrm>
        </p:spPr>
        <p:txBody>
          <a:bodyPr/>
          <a:lstStyle/>
          <a:p>
            <a:pPr algn="ctr"/>
            <a:r>
              <a:rPr lang="en-US" sz="4400" b="1" dirty="0">
                <a:solidFill>
                  <a:schemeClr val="bg1"/>
                </a:solidFill>
                <a:latin typeface="Calibri" panose="020F0502020204030204" pitchFamily="34" charset="0"/>
                <a:cs typeface="Calibri" panose="020F0502020204030204" pitchFamily="34" charset="0"/>
              </a:rPr>
              <a:t>Trust God</a:t>
            </a:r>
            <a:br>
              <a:rPr lang="en-US" sz="4400" b="1" dirty="0">
                <a:solidFill>
                  <a:schemeClr val="bg1"/>
                </a:solidFill>
                <a:latin typeface="Calibri" panose="020F0502020204030204" pitchFamily="34" charset="0"/>
                <a:cs typeface="Calibri" panose="020F0502020204030204" pitchFamily="34" charset="0"/>
              </a:rPr>
            </a:br>
            <a:r>
              <a:rPr lang="en-US" sz="4400" b="1" dirty="0">
                <a:solidFill>
                  <a:schemeClr val="bg1"/>
                </a:solidFill>
                <a:latin typeface="Calibri" panose="020F0502020204030204" pitchFamily="34" charset="0"/>
                <a:cs typeface="Calibri" panose="020F0502020204030204" pitchFamily="34" charset="0"/>
              </a:rPr>
              <a:t>for Miracles </a:t>
            </a:r>
          </a:p>
        </p:txBody>
      </p:sp>
      <p:pic>
        <p:nvPicPr>
          <p:cNvPr id="5" name="Picture 4">
            <a:extLst>
              <a:ext uri="{FF2B5EF4-FFF2-40B4-BE49-F238E27FC236}">
                <a16:creationId xmlns:a16="http://schemas.microsoft.com/office/drawing/2014/main" id="{F1EFF2BF-7F9B-4656-B1D5-77016023E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416" y="557212"/>
            <a:ext cx="5715000" cy="5743575"/>
          </a:xfrm>
          <a:prstGeom prst="rect">
            <a:avLst/>
          </a:prstGeom>
        </p:spPr>
      </p:pic>
    </p:spTree>
    <p:extLst>
      <p:ext uri="{BB962C8B-B14F-4D97-AF65-F5344CB8AC3E}">
        <p14:creationId xmlns:p14="http://schemas.microsoft.com/office/powerpoint/2010/main" val="321289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circle&#10;&#10;Description automatically generated">
            <a:extLst>
              <a:ext uri="{FF2B5EF4-FFF2-40B4-BE49-F238E27FC236}">
                <a16:creationId xmlns:a16="http://schemas.microsoft.com/office/drawing/2014/main" id="{1CE8FA12-3CAD-471B-B495-951E0E57A2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85132" y="888421"/>
            <a:ext cx="7621736" cy="5081158"/>
          </a:xfrm>
          <a:prstGeom prst="rect">
            <a:avLst/>
          </a:prstGeom>
        </p:spPr>
      </p:pic>
      <p:sp>
        <p:nvSpPr>
          <p:cNvPr id="5" name="TextBox 4">
            <a:extLst>
              <a:ext uri="{FF2B5EF4-FFF2-40B4-BE49-F238E27FC236}">
                <a16:creationId xmlns:a16="http://schemas.microsoft.com/office/drawing/2014/main" id="{A3A3A41C-8785-4A9A-8B43-832D0FB19718}"/>
              </a:ext>
            </a:extLst>
          </p:cNvPr>
          <p:cNvSpPr txBox="1"/>
          <p:nvPr/>
        </p:nvSpPr>
        <p:spPr>
          <a:xfrm>
            <a:off x="-4794541" y="6627168"/>
            <a:ext cx="7621736" cy="230832"/>
          </a:xfrm>
          <a:prstGeom prst="rect">
            <a:avLst/>
          </a:prstGeom>
          <a:noFill/>
        </p:spPr>
        <p:txBody>
          <a:bodyPr wrap="square" rtlCol="0">
            <a:spAutoFit/>
          </a:bodyPr>
          <a:lstStyle/>
          <a:p>
            <a:r>
              <a:rPr lang="en-US" sz="900">
                <a:hlinkClick r:id="rId4" tooltip="http://celebratingfamilystories.blogspot.com/2012/10/heading-in-right-direction-people.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11933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EA72F1-81E8-4F08-9C24-A6F19DBA61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083" y="1739302"/>
            <a:ext cx="5782917" cy="4276801"/>
          </a:xfrm>
          <a:prstGeom prst="rect">
            <a:avLst/>
          </a:prstGeom>
        </p:spPr>
      </p:pic>
      <p:sp>
        <p:nvSpPr>
          <p:cNvPr id="8" name="Title 4">
            <a:extLst>
              <a:ext uri="{FF2B5EF4-FFF2-40B4-BE49-F238E27FC236}">
                <a16:creationId xmlns:a16="http://schemas.microsoft.com/office/drawing/2014/main" id="{66EF354E-9EE6-4FC4-BA51-402997879098}"/>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pitchFamily="2" charset="0"/>
                <a:ea typeface="Roboto Medium" pitchFamily="2" charset="0"/>
              </a:rPr>
              <a:t>FamilyLife</a:t>
            </a:r>
            <a:r>
              <a:rPr lang="en-US" b="1" baseline="30000" dirty="0">
                <a:latin typeface="Roboto Medium" pitchFamily="2" charset="0"/>
                <a:ea typeface="Roboto Medium" pitchFamily="2" charset="0"/>
              </a:rPr>
              <a:t>® </a:t>
            </a:r>
            <a:r>
              <a:rPr lang="en-US" b="1" dirty="0">
                <a:latin typeface="Roboto Medium" pitchFamily="2" charset="0"/>
                <a:ea typeface="Roboto Medium" pitchFamily="2" charset="0"/>
              </a:rPr>
              <a:t>Local Core Strategy</a:t>
            </a:r>
          </a:p>
        </p:txBody>
      </p:sp>
      <p:sp>
        <p:nvSpPr>
          <p:cNvPr id="11" name="Text Placeholder 2">
            <a:extLst>
              <a:ext uri="{FF2B5EF4-FFF2-40B4-BE49-F238E27FC236}">
                <a16:creationId xmlns:a16="http://schemas.microsoft.com/office/drawing/2014/main" id="{EBE816F7-472C-4976-BEC6-B6CD01468248}"/>
              </a:ext>
            </a:extLst>
          </p:cNvPr>
          <p:cNvSpPr txBox="1">
            <a:spLocks/>
          </p:cNvSpPr>
          <p:nvPr/>
        </p:nvSpPr>
        <p:spPr>
          <a:xfrm>
            <a:off x="6286500" y="2496202"/>
            <a:ext cx="5592417" cy="2763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marR="0" lvl="0" indent="0" algn="l" defTabSz="914400" rtl="0" eaLnBrk="1" fontAlgn="auto" latinLnBrk="0" hangingPunct="1">
              <a:lnSpc>
                <a:spcPct val="100000"/>
              </a:lnSpc>
              <a:spcBef>
                <a:spcPts val="0"/>
              </a:spcBef>
              <a:spcAft>
                <a:spcPts val="3600"/>
              </a:spcAft>
              <a:buClrTx/>
              <a:buSzTx/>
              <a:buFont typeface="Arial" panose="020B0604020202020204" pitchFamily="34" charset="0"/>
              <a:buNone/>
              <a:tabLst/>
              <a:defRPr/>
            </a:pPr>
            <a:r>
              <a:rPr kumimoji="0" lang="en-US" sz="3000" b="1" i="0" u="none" strike="noStrike" kern="1200" cap="none" spc="0" normalizeH="0" baseline="0" noProof="0" dirty="0">
                <a:ln>
                  <a:noFill/>
                </a:ln>
                <a:effectLst/>
                <a:uLnTx/>
                <a:uFillTx/>
                <a:latin typeface="Roboto Light"/>
              </a:rPr>
              <a:t>Events (Winning)</a:t>
            </a:r>
          </a:p>
          <a:p>
            <a:pPr marL="177800" marR="0" lvl="0" indent="0" algn="l" defTabSz="914400" rtl="0" eaLnBrk="1" fontAlgn="auto" latinLnBrk="0" hangingPunct="1">
              <a:lnSpc>
                <a:spcPct val="100000"/>
              </a:lnSpc>
              <a:spcBef>
                <a:spcPts val="0"/>
              </a:spcBef>
              <a:spcAft>
                <a:spcPts val="3600"/>
              </a:spcAft>
              <a:buClrTx/>
              <a:buSzTx/>
              <a:buFont typeface="Arial" panose="020B0604020202020204" pitchFamily="34" charset="0"/>
              <a:buNone/>
              <a:tabLst/>
              <a:defRPr/>
            </a:pPr>
            <a:r>
              <a:rPr lang="en-US" sz="3600" b="1" dirty="0">
                <a:solidFill>
                  <a:schemeClr val="accent1"/>
                </a:solidFill>
                <a:latin typeface="Roboto Light"/>
              </a:rPr>
              <a:t>Small Groups (Building)</a:t>
            </a:r>
          </a:p>
          <a:p>
            <a:pPr marL="177800" indent="0">
              <a:lnSpc>
                <a:spcPct val="100000"/>
              </a:lnSpc>
              <a:spcBef>
                <a:spcPts val="0"/>
              </a:spcBef>
              <a:spcAft>
                <a:spcPts val="3600"/>
              </a:spcAft>
              <a:buNone/>
              <a:defRPr/>
            </a:pPr>
            <a:r>
              <a:rPr lang="en-US" sz="3000" b="1" dirty="0">
                <a:latin typeface="Roboto Light"/>
              </a:rPr>
              <a:t>Training (Sending)</a:t>
            </a:r>
            <a:endParaRPr kumimoji="0" lang="en-US" sz="2800" b="0" i="0" u="none" strike="noStrike" kern="120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394074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CE50373-A893-4BFF-AC7F-1BA97B091B59}"/>
              </a:ext>
            </a:extLst>
          </p:cNvPr>
          <p:cNvSpPr txBox="1"/>
          <p:nvPr/>
        </p:nvSpPr>
        <p:spPr>
          <a:xfrm>
            <a:off x="532045" y="862187"/>
            <a:ext cx="11022646" cy="1446550"/>
          </a:xfrm>
          <a:prstGeom prst="rect">
            <a:avLst/>
          </a:prstGeom>
          <a:noFill/>
        </p:spPr>
        <p:txBody>
          <a:bodyPr wrap="square" rtlCol="0">
            <a:spAutoFit/>
          </a:bodyPr>
          <a:lstStyle/>
          <a:p>
            <a:pPr algn="ctr"/>
            <a:r>
              <a:rPr lang="en-US" sz="4400" b="1" dirty="0">
                <a:latin typeface="Roboto Medium"/>
              </a:rPr>
              <a:t>Why Think Evangelistically</a:t>
            </a:r>
            <a:br>
              <a:rPr lang="en-US" sz="4400" b="1" dirty="0">
                <a:latin typeface="Roboto Medium"/>
              </a:rPr>
            </a:br>
            <a:r>
              <a:rPr lang="en-US" sz="4400" b="1" dirty="0">
                <a:latin typeface="Roboto Medium"/>
              </a:rPr>
              <a:t>about Small Groups?</a:t>
            </a:r>
          </a:p>
        </p:txBody>
      </p:sp>
      <p:sp>
        <p:nvSpPr>
          <p:cNvPr id="13" name="TextBox 12">
            <a:extLst>
              <a:ext uri="{FF2B5EF4-FFF2-40B4-BE49-F238E27FC236}">
                <a16:creationId xmlns:a16="http://schemas.microsoft.com/office/drawing/2014/main" id="{672DD0D4-97AD-4490-BE46-F38FF97D8FC2}"/>
              </a:ext>
            </a:extLst>
          </p:cNvPr>
          <p:cNvSpPr txBox="1"/>
          <p:nvPr/>
        </p:nvSpPr>
        <p:spPr>
          <a:xfrm>
            <a:off x="546838" y="2917174"/>
            <a:ext cx="6795918" cy="2400657"/>
          </a:xfrm>
          <a:prstGeom prst="rect">
            <a:avLst/>
          </a:prstGeom>
          <a:noFill/>
        </p:spPr>
        <p:txBody>
          <a:bodyPr wrap="square" rtlCol="0">
            <a:spAutoFit/>
          </a:bodyPr>
          <a:lstStyle/>
          <a:p>
            <a:pPr marL="457200" indent="-457200">
              <a:buFont typeface="Arial" panose="020B0604020202020204" pitchFamily="34" charset="0"/>
              <a:buChar char="•"/>
            </a:pPr>
            <a:r>
              <a:rPr lang="en-US" sz="3000" b="1" dirty="0">
                <a:latin typeface="Roboto" pitchFamily="2" charset="0"/>
                <a:ea typeface="Roboto" pitchFamily="2" charset="0"/>
              </a:rPr>
              <a:t>People need Jesus</a:t>
            </a:r>
          </a:p>
          <a:p>
            <a:pPr marL="457200" indent="-457200">
              <a:buFont typeface="Arial" panose="020B0604020202020204" pitchFamily="34" charset="0"/>
              <a:buChar char="•"/>
            </a:pPr>
            <a:r>
              <a:rPr lang="en-US" sz="3000" b="1" dirty="0">
                <a:latin typeface="Roboto" pitchFamily="2" charset="0"/>
                <a:ea typeface="Roboto" pitchFamily="2" charset="0"/>
              </a:rPr>
              <a:t>FamilyLife’s small groups can </a:t>
            </a:r>
          </a:p>
          <a:p>
            <a:pPr lvl="1"/>
            <a:r>
              <a:rPr lang="en-US" sz="3000" b="1" dirty="0">
                <a:latin typeface="Roboto" pitchFamily="2" charset="0"/>
                <a:ea typeface="Roboto" pitchFamily="2" charset="0"/>
              </a:rPr>
              <a:t>	- build credibility for Scripture</a:t>
            </a:r>
          </a:p>
          <a:p>
            <a:pPr lvl="1"/>
            <a:r>
              <a:rPr lang="en-US" sz="3000" b="1" dirty="0">
                <a:latin typeface="Roboto" pitchFamily="2" charset="0"/>
                <a:ea typeface="Roboto" pitchFamily="2" charset="0"/>
              </a:rPr>
              <a:t>	- prepare hearts	</a:t>
            </a:r>
          </a:p>
          <a:p>
            <a:pPr lvl="1"/>
            <a:r>
              <a:rPr lang="en-US" sz="3000" b="1" dirty="0">
                <a:latin typeface="Roboto" pitchFamily="2" charset="0"/>
                <a:ea typeface="Roboto" pitchFamily="2" charset="0"/>
              </a:rPr>
              <a:t>	- share the Gospel  </a:t>
            </a:r>
          </a:p>
        </p:txBody>
      </p:sp>
      <p:sp>
        <p:nvSpPr>
          <p:cNvPr id="2" name="TextBox 1">
            <a:extLst>
              <a:ext uri="{FF2B5EF4-FFF2-40B4-BE49-F238E27FC236}">
                <a16:creationId xmlns:a16="http://schemas.microsoft.com/office/drawing/2014/main" id="{441712FD-E542-4E28-AEDA-D134E36C2163}"/>
              </a:ext>
            </a:extLst>
          </p:cNvPr>
          <p:cNvSpPr txBox="1"/>
          <p:nvPr/>
        </p:nvSpPr>
        <p:spPr>
          <a:xfrm>
            <a:off x="7860530" y="3209561"/>
            <a:ext cx="3708953" cy="1815882"/>
          </a:xfrm>
          <a:prstGeom prst="rect">
            <a:avLst/>
          </a:prstGeom>
          <a:noFill/>
        </p:spPr>
        <p:txBody>
          <a:bodyPr wrap="square" rtlCol="0">
            <a:spAutoFit/>
          </a:bodyPr>
          <a:lstStyle/>
          <a:p>
            <a:r>
              <a:rPr lang="en-US" sz="2800" dirty="0">
                <a:latin typeface="Roboto"/>
              </a:rPr>
              <a:t>“</a:t>
            </a:r>
            <a:r>
              <a:rPr lang="en-US" sz="2800" i="1" dirty="0">
                <a:latin typeface="Roboto"/>
              </a:rPr>
              <a:t>For the Son of Man came to seek and save the lost</a:t>
            </a:r>
            <a:r>
              <a:rPr lang="en-US" sz="2800" dirty="0">
                <a:latin typeface="Roboto"/>
              </a:rPr>
              <a:t>.”</a:t>
            </a:r>
          </a:p>
          <a:p>
            <a:pPr algn="r"/>
            <a:r>
              <a:rPr lang="en-US" sz="2800" dirty="0">
                <a:latin typeface="Roboto"/>
              </a:rPr>
              <a:t>Jesus</a:t>
            </a:r>
          </a:p>
        </p:txBody>
      </p:sp>
    </p:spTree>
    <p:extLst>
      <p:ext uri="{BB962C8B-B14F-4D97-AF65-F5344CB8AC3E}">
        <p14:creationId xmlns:p14="http://schemas.microsoft.com/office/powerpoint/2010/main" val="428293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5CD2-827F-4642-8009-B99D8E2AF52D}"/>
              </a:ext>
            </a:extLst>
          </p:cNvPr>
          <p:cNvSpPr>
            <a:spLocks noGrp="1"/>
          </p:cNvSpPr>
          <p:nvPr>
            <p:ph type="title"/>
          </p:nvPr>
        </p:nvSpPr>
        <p:spPr>
          <a:xfrm>
            <a:off x="839787" y="457200"/>
            <a:ext cx="10515599" cy="976745"/>
          </a:xfrm>
        </p:spPr>
        <p:txBody>
          <a:bodyPr/>
          <a:lstStyle/>
          <a:p>
            <a:pPr algn="ctr"/>
            <a:r>
              <a:rPr lang="en-US" sz="4400" b="1" dirty="0">
                <a:solidFill>
                  <a:schemeClr val="tx1"/>
                </a:solidFill>
              </a:rPr>
              <a:t>“Joe” &amp; “Sally”</a:t>
            </a:r>
            <a:endParaRPr lang="en-US" b="1" dirty="0">
              <a:solidFill>
                <a:schemeClr val="tx1"/>
              </a:solidFill>
            </a:endParaRPr>
          </a:p>
        </p:txBody>
      </p:sp>
      <p:pic>
        <p:nvPicPr>
          <p:cNvPr id="2050" name="Picture 2" descr="Couple holding hands tattoos">
            <a:extLst>
              <a:ext uri="{FF2B5EF4-FFF2-40B4-BE49-F238E27FC236}">
                <a16:creationId xmlns:a16="http://schemas.microsoft.com/office/drawing/2014/main" id="{D82236E4-AB9B-4EF7-8046-894A90A87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24523">
            <a:off x="1590192" y="3119477"/>
            <a:ext cx="1785104" cy="267579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F7C2F26B-C55E-4367-A29A-33A96EF56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53667">
            <a:off x="4147404" y="1594028"/>
            <a:ext cx="3897192" cy="259772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7EF29424-A381-4969-9628-1F58B16B9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35538">
            <a:off x="8601446" y="3226736"/>
            <a:ext cx="3034144" cy="227560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34FC82F1-1FD1-4736-9410-DB9EDAD2461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959" r="14021"/>
          <a:stretch/>
        </p:blipFill>
        <p:spPr bwMode="auto">
          <a:xfrm>
            <a:off x="6773625" y="4134438"/>
            <a:ext cx="1968455" cy="21139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BAE443B-F03B-47AD-B751-325D9567B6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369" t="16547" r="8735"/>
          <a:stretch/>
        </p:blipFill>
        <p:spPr bwMode="auto">
          <a:xfrm>
            <a:off x="8742080" y="945572"/>
            <a:ext cx="2467387" cy="18954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FF0A307D-0303-4CDF-899B-5B8FB525F9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63009">
            <a:off x="697052" y="1157222"/>
            <a:ext cx="2857500" cy="190785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A4F71453-C2E4-457C-9D07-1452739033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7836" y="3846738"/>
            <a:ext cx="2483427" cy="248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9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6502-DE3F-4D16-B15E-CBBD6BDCC3FD}"/>
              </a:ext>
            </a:extLst>
          </p:cNvPr>
          <p:cNvSpPr>
            <a:spLocks noGrp="1"/>
          </p:cNvSpPr>
          <p:nvPr>
            <p:ph type="title"/>
          </p:nvPr>
        </p:nvSpPr>
        <p:spPr>
          <a:xfrm>
            <a:off x="839787" y="457201"/>
            <a:ext cx="10515599" cy="888999"/>
          </a:xfrm>
        </p:spPr>
        <p:txBody>
          <a:bodyPr/>
          <a:lstStyle/>
          <a:p>
            <a:pPr algn="ctr"/>
            <a:r>
              <a:rPr lang="en-US" sz="4000" b="1" dirty="0">
                <a:solidFill>
                  <a:schemeClr val="tx1"/>
                </a:solidFill>
              </a:rPr>
              <a:t>Christians in Outreach Groups</a:t>
            </a:r>
          </a:p>
        </p:txBody>
      </p:sp>
      <p:pic>
        <p:nvPicPr>
          <p:cNvPr id="1026" name="Picture 2" descr="C:\Documents and Settings\jspitler\Desktop\Albania group.JPG">
            <a:extLst>
              <a:ext uri="{FF2B5EF4-FFF2-40B4-BE49-F238E27FC236}">
                <a16:creationId xmlns:a16="http://schemas.microsoft.com/office/drawing/2014/main" id="{F879A6CF-2DEB-4DE3-BEA4-7655EE101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420" y="2508069"/>
            <a:ext cx="3822966" cy="28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7207EE4-1509-4464-8CDC-520461107041}"/>
              </a:ext>
            </a:extLst>
          </p:cNvPr>
          <p:cNvSpPr txBox="1"/>
          <p:nvPr/>
        </p:nvSpPr>
        <p:spPr>
          <a:xfrm>
            <a:off x="1057835" y="1902797"/>
            <a:ext cx="5316840" cy="1077218"/>
          </a:xfrm>
          <a:prstGeom prst="rect">
            <a:avLst/>
          </a:prstGeom>
          <a:noFill/>
        </p:spPr>
        <p:txBody>
          <a:bodyPr wrap="square" rtlCol="0">
            <a:spAutoFit/>
          </a:bodyPr>
          <a:lstStyle/>
          <a:p>
            <a:r>
              <a:rPr lang="en-US" sz="3200" dirty="0">
                <a:latin typeface="Roboto"/>
              </a:rPr>
              <a:t>Christians can be included in outreach groups.</a:t>
            </a:r>
            <a:endParaRPr lang="en-US" sz="2400" dirty="0">
              <a:latin typeface="Roboto"/>
            </a:endParaRPr>
          </a:p>
        </p:txBody>
      </p:sp>
      <p:sp>
        <p:nvSpPr>
          <p:cNvPr id="5" name="TextBox 4">
            <a:extLst>
              <a:ext uri="{FF2B5EF4-FFF2-40B4-BE49-F238E27FC236}">
                <a16:creationId xmlns:a16="http://schemas.microsoft.com/office/drawing/2014/main" id="{8DA7BC6F-A63B-4546-B5A3-251850203E56}"/>
              </a:ext>
            </a:extLst>
          </p:cNvPr>
          <p:cNvSpPr txBox="1"/>
          <p:nvPr/>
        </p:nvSpPr>
        <p:spPr>
          <a:xfrm>
            <a:off x="1057835" y="3198386"/>
            <a:ext cx="5316840" cy="209288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latin typeface="Roboto"/>
              </a:rPr>
              <a:t>Christians have marriage needs too.</a:t>
            </a:r>
          </a:p>
          <a:p>
            <a:pPr marL="285750" indent="-285750">
              <a:spcAft>
                <a:spcPts val="600"/>
              </a:spcAft>
              <a:buFont typeface="Arial" panose="020B0604020202020204" pitchFamily="34" charset="0"/>
              <a:buChar char="•"/>
            </a:pPr>
            <a:r>
              <a:rPr lang="en-US" sz="2400" dirty="0">
                <a:latin typeface="Roboto"/>
              </a:rPr>
              <a:t>They are likely to share biblical  applications.</a:t>
            </a:r>
          </a:p>
          <a:p>
            <a:pPr marL="285750" indent="-285750">
              <a:spcAft>
                <a:spcPts val="600"/>
              </a:spcAft>
              <a:buFont typeface="Arial" panose="020B0604020202020204" pitchFamily="34" charset="0"/>
              <a:buChar char="•"/>
            </a:pPr>
            <a:r>
              <a:rPr lang="en-US" sz="2400" dirty="0">
                <a:latin typeface="Roboto"/>
              </a:rPr>
              <a:t>They may learn how to reach non-Christians by your example</a:t>
            </a:r>
          </a:p>
        </p:txBody>
      </p:sp>
    </p:spTree>
    <p:extLst>
      <p:ext uri="{BB962C8B-B14F-4D97-AF65-F5344CB8AC3E}">
        <p14:creationId xmlns:p14="http://schemas.microsoft.com/office/powerpoint/2010/main" val="343807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34D12-4F14-4C44-ABFE-6ACC95C7430F}"/>
              </a:ext>
            </a:extLst>
          </p:cNvPr>
          <p:cNvSpPr txBox="1"/>
          <p:nvPr/>
        </p:nvSpPr>
        <p:spPr>
          <a:xfrm>
            <a:off x="1344017" y="4845367"/>
            <a:ext cx="9503961" cy="1569660"/>
          </a:xfrm>
          <a:prstGeom prst="rect">
            <a:avLst/>
          </a:prstGeom>
          <a:noFill/>
        </p:spPr>
        <p:txBody>
          <a:bodyPr wrap="square" rtlCol="0">
            <a:spAutoFit/>
          </a:bodyPr>
          <a:lstStyle/>
          <a:p>
            <a:pPr algn="ctr"/>
            <a:r>
              <a:rPr lang="en-US" sz="3200" b="1" dirty="0">
                <a:latin typeface="Roboto" pitchFamily="2" charset="0"/>
                <a:ea typeface="Roboto" pitchFamily="2" charset="0"/>
              </a:rPr>
              <a:t>Don’t fabricate or embellish.</a:t>
            </a:r>
          </a:p>
          <a:p>
            <a:pPr algn="ctr"/>
            <a:r>
              <a:rPr lang="en-US" sz="3200" b="1" dirty="0">
                <a:latin typeface="Roboto" pitchFamily="2" charset="0"/>
                <a:ea typeface="Roboto" pitchFamily="2" charset="0"/>
              </a:rPr>
              <a:t>People can spot a faker.</a:t>
            </a:r>
          </a:p>
          <a:p>
            <a:pPr algn="ctr"/>
            <a:r>
              <a:rPr lang="en-US" sz="3200" b="1" dirty="0">
                <a:latin typeface="Roboto" pitchFamily="2" charset="0"/>
                <a:ea typeface="Roboto" pitchFamily="2" charset="0"/>
              </a:rPr>
              <a:t>Don’t prejudge your invitation.</a:t>
            </a:r>
          </a:p>
        </p:txBody>
      </p:sp>
      <p:pic>
        <p:nvPicPr>
          <p:cNvPr id="4098" name="Picture 2" descr="Blank Warning Sign Clip Art, HD Png Download - kindpng">
            <a:extLst>
              <a:ext uri="{FF2B5EF4-FFF2-40B4-BE49-F238E27FC236}">
                <a16:creationId xmlns:a16="http://schemas.microsoft.com/office/drawing/2014/main" id="{568081FB-CCA6-4DE8-BA04-3792D0426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509" y="524038"/>
            <a:ext cx="8688981" cy="432132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AF65B78-1D88-476D-B5C0-ED5C2DD017FF}"/>
              </a:ext>
            </a:extLst>
          </p:cNvPr>
          <p:cNvSpPr txBox="1">
            <a:spLocks noGrp="1"/>
          </p:cNvSpPr>
          <p:nvPr>
            <p:ph type="title"/>
          </p:nvPr>
        </p:nvSpPr>
        <p:spPr>
          <a:xfrm>
            <a:off x="2120898" y="2684703"/>
            <a:ext cx="7950201" cy="14885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Roboto Medium"/>
              </a:rPr>
              <a:t>Be real about your marriage.</a:t>
            </a:r>
          </a:p>
        </p:txBody>
      </p:sp>
    </p:spTree>
    <p:extLst>
      <p:ext uri="{BB962C8B-B14F-4D97-AF65-F5344CB8AC3E}">
        <p14:creationId xmlns:p14="http://schemas.microsoft.com/office/powerpoint/2010/main" val="377003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440944-8B99-4BFF-9ED7-888DFCA09DC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4472C4"/>
                </a:solidFill>
                <a:effectLst/>
                <a:uLnTx/>
                <a:uFillTx/>
                <a:latin typeface="Roboto Medium"/>
              </a:rPr>
              <a:t>Small Groups </a:t>
            </a:r>
            <a:r>
              <a:rPr kumimoji="0" lang="en-US" sz="4200" b="0" i="0" u="none" strike="noStrike" kern="1200" cap="none" spc="0" normalizeH="0" baseline="0" noProof="0" dirty="0">
                <a:ln>
                  <a:noFill/>
                </a:ln>
                <a:solidFill>
                  <a:sysClr val="windowText" lastClr="000000"/>
                </a:solidFill>
                <a:effectLst/>
                <a:uLnTx/>
                <a:uFillTx/>
                <a:latin typeface="Roboto Medium"/>
                <a:sym typeface="Wingdings" panose="05000000000000000000" pitchFamily="2" charset="2"/>
              </a:rPr>
              <a:t> </a:t>
            </a:r>
            <a:r>
              <a:rPr kumimoji="0" lang="en-US" sz="4200" b="1" i="0" u="none" strike="noStrike" kern="1200" cap="none" spc="0" normalizeH="0" baseline="0" noProof="0" dirty="0">
                <a:ln>
                  <a:noFill/>
                </a:ln>
                <a:solidFill>
                  <a:sysClr val="windowText" lastClr="000000"/>
                </a:solidFill>
                <a:effectLst/>
                <a:uLnTx/>
                <a:uFillTx/>
                <a:latin typeface="Roboto Medium"/>
              </a:rPr>
              <a:t>Permanent Life Change</a:t>
            </a:r>
          </a:p>
        </p:txBody>
      </p:sp>
      <p:sp>
        <p:nvSpPr>
          <p:cNvPr id="5" name="Text Placeholder 2">
            <a:extLst>
              <a:ext uri="{FF2B5EF4-FFF2-40B4-BE49-F238E27FC236}">
                <a16:creationId xmlns:a16="http://schemas.microsoft.com/office/drawing/2014/main" id="{CA1D0924-C47F-4066-B7CB-8EA49E99735D}"/>
              </a:ext>
            </a:extLst>
          </p:cNvPr>
          <p:cNvSpPr txBox="1">
            <a:spLocks/>
          </p:cNvSpPr>
          <p:nvPr/>
        </p:nvSpPr>
        <p:spPr>
          <a:xfrm>
            <a:off x="838200" y="1825625"/>
            <a:ext cx="10515600" cy="2329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9601200" algn="r"/>
              </a:tabLst>
              <a:defRPr/>
            </a:pPr>
            <a:r>
              <a:rPr lang="en-US" sz="3600" i="1" dirty="0">
                <a:latin typeface="Roboto Light"/>
                <a:ea typeface="Cambria" panose="02040503050406030204" pitchFamily="18" charset="0"/>
              </a:rPr>
              <a:t>“You make an impression on people from a distance. You make an impact on people when you get up close</a:t>
            </a:r>
            <a:r>
              <a:rPr lang="en-US" sz="3600" dirty="0">
                <a:latin typeface="Roboto Light"/>
              </a:rPr>
              <a:t>.” </a:t>
            </a:r>
          </a:p>
          <a:p>
            <a:pPr marL="0" indent="0">
              <a:buNone/>
              <a:tabLst>
                <a:tab pos="9601200" algn="r"/>
              </a:tabLst>
              <a:defRPr/>
            </a:pPr>
            <a:r>
              <a:rPr lang="en-US" sz="3600" dirty="0">
                <a:latin typeface="Roboto Light"/>
              </a:rPr>
              <a:t>(Dr. Howard Hendricks)</a:t>
            </a:r>
          </a:p>
        </p:txBody>
      </p:sp>
      <p:sp>
        <p:nvSpPr>
          <p:cNvPr id="6" name="Text Placeholder 2">
            <a:extLst>
              <a:ext uri="{FF2B5EF4-FFF2-40B4-BE49-F238E27FC236}">
                <a16:creationId xmlns:a16="http://schemas.microsoft.com/office/drawing/2014/main" id="{C2AE46AA-60C4-43CD-81C3-4A4413CDA233}"/>
              </a:ext>
            </a:extLst>
          </p:cNvPr>
          <p:cNvSpPr txBox="1">
            <a:spLocks/>
          </p:cNvSpPr>
          <p:nvPr/>
        </p:nvSpPr>
        <p:spPr>
          <a:xfrm>
            <a:off x="838200" y="4289842"/>
            <a:ext cx="10515600" cy="16266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tabLst>
                <a:tab pos="9601200" algn="r"/>
              </a:tabLst>
              <a:defRPr/>
            </a:pPr>
            <a:r>
              <a:rPr lang="en-US" sz="3600" i="1" dirty="0">
                <a:latin typeface="Roboto Light"/>
                <a:ea typeface="Cambria" panose="02040503050406030204" pitchFamily="18" charset="0"/>
              </a:rPr>
              <a:t>“The Weekend to Remember creates a desire to change. Small groups make that desire a reality.” (Jerry </a:t>
            </a:r>
            <a:r>
              <a:rPr lang="en-US" sz="3600" i="1" dirty="0" err="1">
                <a:latin typeface="Roboto Light"/>
                <a:ea typeface="Cambria" panose="02040503050406030204" pitchFamily="18" charset="0"/>
              </a:rPr>
              <a:t>Wunder</a:t>
            </a:r>
            <a:r>
              <a:rPr lang="en-US" sz="3600" i="1" dirty="0">
                <a:latin typeface="Roboto Light"/>
                <a:ea typeface="Cambria" panose="02040503050406030204" pitchFamily="18" charset="0"/>
              </a:rPr>
              <a:t>)</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tab pos="9601200" algn="r"/>
              </a:tabLst>
              <a:defRPr/>
            </a:pPr>
            <a:endParaRPr lang="en-US" sz="3600" i="1" dirty="0">
              <a:latin typeface="Roboto Light"/>
              <a:ea typeface="Cambria" panose="02040503050406030204" pitchFamily="18" charset="0"/>
            </a:endParaRPr>
          </a:p>
        </p:txBody>
      </p:sp>
    </p:spTree>
    <p:extLst>
      <p:ext uri="{BB962C8B-B14F-4D97-AF65-F5344CB8AC3E}">
        <p14:creationId xmlns:p14="http://schemas.microsoft.com/office/powerpoint/2010/main" val="630038662"/>
      </p:ext>
    </p:extLst>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14685</TotalTime>
  <Words>6518</Words>
  <Application>Microsoft Office PowerPoint</Application>
  <PresentationFormat>Widescreen</PresentationFormat>
  <Paragraphs>439</Paragraphs>
  <Slides>25</Slides>
  <Notes>25</Notes>
  <HiddenSlides>3</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25</vt:i4>
      </vt:variant>
    </vt:vector>
  </HeadingPairs>
  <TitlesOfParts>
    <vt:vector size="42" baseType="lpstr">
      <vt:lpstr>Arial</vt:lpstr>
      <vt:lpstr>Arial Black</vt:lpstr>
      <vt:lpstr>Calibri</vt:lpstr>
      <vt:lpstr>Calibri Light</vt:lpstr>
      <vt:lpstr>Century Gothic</vt:lpstr>
      <vt:lpstr>Roboto</vt:lpstr>
      <vt:lpstr>Roboto Light</vt:lpstr>
      <vt:lpstr>Roboto Medium</vt:lpstr>
      <vt:lpstr>Times</vt:lpstr>
      <vt:lpstr>2_Office Theme</vt:lpstr>
      <vt:lpstr>5_Custom Design</vt:lpstr>
      <vt:lpstr>3_Custom Design</vt:lpstr>
      <vt:lpstr>4_Custom Design</vt:lpstr>
      <vt:lpstr>2_Custom Design</vt:lpstr>
      <vt:lpstr>1_Custom Design</vt:lpstr>
      <vt:lpstr>1_Office Theme</vt:lpstr>
      <vt:lpstr>Custom Design</vt:lpstr>
      <vt:lpstr>PowerPoint Presentation</vt:lpstr>
      <vt:lpstr>PowerPoint Presentation</vt:lpstr>
      <vt:lpstr>PowerPoint Presentation</vt:lpstr>
      <vt:lpstr>PowerPoint Presentation</vt:lpstr>
      <vt:lpstr>PowerPoint Presentation</vt:lpstr>
      <vt:lpstr>“Joe” &amp; “Sally”</vt:lpstr>
      <vt:lpstr>Christians in Outreach Groups</vt:lpstr>
      <vt:lpstr>Be real about your marriage.</vt:lpstr>
      <vt:lpstr>PowerPoint Presentation</vt:lpstr>
      <vt:lpstr>HOW and WHY This Module is Different From FamilyLife’s Other Small-Group Training Sessions</vt:lpstr>
      <vt:lpstr>Assumptions</vt:lpstr>
      <vt:lpstr>YOU Can Make a Difference as a Couple Your Marriage, Your Church, Your Community</vt:lpstr>
      <vt:lpstr>PowerPoint Presentation</vt:lpstr>
      <vt:lpstr>The Process</vt:lpstr>
      <vt:lpstr>Minimal-Commitment (Exposure) Events</vt:lpstr>
      <vt:lpstr>Couples Relationship Seminar A FamilyLife Resource</vt:lpstr>
      <vt:lpstr>PowerPoint Presentation</vt:lpstr>
      <vt:lpstr>Leading Outreach Small Groups</vt:lpstr>
      <vt:lpstr>PowerPoint Presentation</vt:lpstr>
      <vt:lpstr>Leading Outreach Small Groups  (cont)</vt:lpstr>
      <vt:lpstr>PowerPoint Presentation</vt:lpstr>
      <vt:lpstr>Sharing the Gospel</vt:lpstr>
      <vt:lpstr>PowerPoint Presentation</vt:lpstr>
      <vt:lpstr>Your Marriage can Present the Gospel</vt:lpstr>
      <vt:lpstr>Trust God for Miracles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Steele</dc:creator>
  <cp:lastModifiedBy>Andrew Coons</cp:lastModifiedBy>
  <cp:revision>121</cp:revision>
  <cp:lastPrinted>2021-01-13T03:01:17Z</cp:lastPrinted>
  <dcterms:created xsi:type="dcterms:W3CDTF">2020-12-21T17:04:41Z</dcterms:created>
  <dcterms:modified xsi:type="dcterms:W3CDTF">2021-01-17T03:05:12Z</dcterms:modified>
</cp:coreProperties>
</file>